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7" r:id="rId4"/>
    <p:sldId id="259" r:id="rId5"/>
  </p:sldIdLst>
  <p:sldSz cx="7559675" cy="1069181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17" autoAdjust="0"/>
    <p:restoredTop sz="96404" autoAdjust="0"/>
  </p:normalViewPr>
  <p:slideViewPr>
    <p:cSldViewPr snapToGrid="0">
      <p:cViewPr>
        <p:scale>
          <a:sx n="172" d="100"/>
          <a:sy n="172" d="100"/>
        </p:scale>
        <p:origin x="-138" y="5028"/>
      </p:cViewPr>
      <p:guideLst>
        <p:guide orient="horz" pos="3367"/>
        <p:guide pos="238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Прямоугольник 5"/>
          <p:cNvSpPr/>
          <p:nvPr/>
        </p:nvSpPr>
        <p:spPr>
          <a:xfrm>
            <a:off x="5325364" y="2182368"/>
            <a:ext cx="1975104" cy="2580132"/>
          </a:xfrm>
          <a:prstGeom prst="rect">
            <a:avLst/>
          </a:prstGeom>
        </p:spPr>
        <p:txBody>
          <a:bodyPr lIns="0" tIns="0" rIns="0" bIns="0">
            <a:noAutofit/>
          </a:bodyPr>
          <a:lstStyle/>
          <a:p>
            <a:pPr indent="0">
              <a:lnSpc>
                <a:spcPts val="2160"/>
              </a:lnSpc>
            </a:pPr>
            <a:r>
              <a:rPr lang="ru" dirty="0">
                <a:solidFill>
                  <a:schemeClr val="tx2">
                    <a:lumMod val="60000"/>
                    <a:lumOff val="40000"/>
                  </a:schemeClr>
                </a:solidFill>
                <a:latin typeface="Trebuchet MS"/>
              </a:rPr>
              <a:t>Отчет о работе депутата Думы города Костромы </a:t>
            </a:r>
            <a:r>
              <a:rPr lang="en-US" dirty="0">
                <a:solidFill>
                  <a:schemeClr val="tx2">
                    <a:lumMod val="60000"/>
                    <a:lumOff val="40000"/>
                  </a:schemeClr>
                </a:solidFill>
                <a:latin typeface="Trebuchet MS"/>
              </a:rPr>
              <a:t>VII</a:t>
            </a:r>
            <a:r>
              <a:rPr lang="ru" dirty="0">
                <a:solidFill>
                  <a:schemeClr val="tx2">
                    <a:lumMod val="60000"/>
                    <a:lumOff val="40000"/>
                  </a:schemeClr>
                </a:solidFill>
                <a:latin typeface="Trebuchet MS"/>
              </a:rPr>
              <a:t> </a:t>
            </a:r>
            <a:r>
              <a:rPr lang="ru" dirty="0" smtClean="0">
                <a:solidFill>
                  <a:schemeClr val="tx2">
                    <a:lumMod val="60000"/>
                    <a:lumOff val="40000"/>
                  </a:schemeClr>
                </a:solidFill>
                <a:latin typeface="Trebuchet MS"/>
              </a:rPr>
              <a:t>созыва по </a:t>
            </a:r>
            <a:r>
              <a:rPr lang="ru" dirty="0">
                <a:solidFill>
                  <a:schemeClr val="tx2">
                    <a:lumMod val="60000"/>
                    <a:lumOff val="40000"/>
                  </a:schemeClr>
                </a:solidFill>
                <a:latin typeface="Trebuchet MS"/>
              </a:rPr>
              <a:t>избирательному округу № 22 Коновалова</a:t>
            </a:r>
          </a:p>
          <a:p>
            <a:pPr indent="0">
              <a:lnSpc>
                <a:spcPts val="2160"/>
              </a:lnSpc>
            </a:pPr>
            <a:r>
              <a:rPr lang="ru" dirty="0">
                <a:solidFill>
                  <a:schemeClr val="tx2">
                    <a:lumMod val="60000"/>
                    <a:lumOff val="40000"/>
                  </a:schemeClr>
                </a:solidFill>
                <a:latin typeface="Trebuchet MS"/>
              </a:rPr>
              <a:t>Андрея Олеговича </a:t>
            </a:r>
          </a:p>
          <a:p>
            <a:pPr indent="0">
              <a:lnSpc>
                <a:spcPts val="2160"/>
              </a:lnSpc>
            </a:pPr>
            <a:r>
              <a:rPr lang="ru" dirty="0">
                <a:solidFill>
                  <a:schemeClr val="tx2">
                    <a:lumMod val="60000"/>
                    <a:lumOff val="40000"/>
                  </a:schemeClr>
                </a:solidFill>
                <a:latin typeface="Trebuchet MS"/>
              </a:rPr>
              <a:t>за 2022 год</a:t>
            </a:r>
          </a:p>
        </p:txBody>
      </p:sp>
      <p:sp>
        <p:nvSpPr>
          <p:cNvPr id="7" name="Прямоугольник 6"/>
          <p:cNvSpPr/>
          <p:nvPr/>
        </p:nvSpPr>
        <p:spPr>
          <a:xfrm>
            <a:off x="582676" y="4611624"/>
            <a:ext cx="3105912" cy="5497576"/>
          </a:xfrm>
          <a:prstGeom prst="rect">
            <a:avLst/>
          </a:prstGeom>
        </p:spPr>
        <p:txBody>
          <a:bodyPr lIns="0" tIns="0" rIns="0" bIns="0">
            <a:noAutofit/>
          </a:bodyPr>
          <a:lstStyle/>
          <a:p>
            <a:pPr algn="ctr">
              <a:lnSpc>
                <a:spcPct val="115000"/>
              </a:lnSpc>
              <a:spcAft>
                <a:spcPts val="1000"/>
              </a:spcAft>
            </a:pPr>
            <a:r>
              <a:rPr lang="ru-RU" sz="1600" b="1" dirty="0">
                <a:latin typeface="Trebuchet MS"/>
              </a:rPr>
              <a:t>Уважаемые Костромичи, жители нашего округа! </a:t>
            </a:r>
          </a:p>
          <a:p>
            <a:pPr indent="449580" algn="just">
              <a:spcAft>
                <a:spcPts val="0"/>
              </a:spcAft>
            </a:pPr>
            <a:r>
              <a:rPr lang="ru-RU" sz="1100" dirty="0">
                <a:latin typeface="Trebuchet MS"/>
              </a:rPr>
              <a:t>Благодаря вашей поддержке я избран депутатом Думы города Костромы седьмого созыва и представляю интересы жителей города по избирательному округу №22. </a:t>
            </a:r>
          </a:p>
          <a:p>
            <a:pPr algn="just">
              <a:spcAft>
                <a:spcPts val="0"/>
              </a:spcAft>
            </a:pPr>
            <a:r>
              <a:rPr lang="ru-RU" sz="1100" dirty="0" smtClean="0">
                <a:latin typeface="Trebuchet MS"/>
              </a:rPr>
              <a:t>    Я </a:t>
            </a:r>
            <a:r>
              <a:rPr lang="ru-RU" sz="1100" dirty="0">
                <a:latin typeface="Trebuchet MS"/>
              </a:rPr>
              <a:t>вхожу в комиссию по развитию городского </a:t>
            </a:r>
            <a:r>
              <a:rPr lang="ru-RU" sz="1100" dirty="0" smtClean="0">
                <a:latin typeface="Trebuchet MS"/>
              </a:rPr>
              <a:t>хозяйства (заместитель председателя</a:t>
            </a:r>
            <a:r>
              <a:rPr lang="ru-RU" sz="1100" dirty="0">
                <a:latin typeface="Trebuchet MS"/>
              </a:rPr>
              <a:t>), комиссию по </a:t>
            </a:r>
            <a:r>
              <a:rPr lang="ru-RU" sz="1100" dirty="0" smtClean="0">
                <a:latin typeface="Trebuchet MS"/>
              </a:rPr>
              <a:t>экономике, комиссию </a:t>
            </a:r>
            <a:r>
              <a:rPr lang="ru-RU" sz="1100" dirty="0">
                <a:latin typeface="Trebuchet MS"/>
              </a:rPr>
              <a:t>по обеспечению </a:t>
            </a:r>
            <a:r>
              <a:rPr lang="ru-RU" sz="1100" dirty="0" smtClean="0">
                <a:latin typeface="Trebuchet MS"/>
              </a:rPr>
              <a:t>безопасности </a:t>
            </a:r>
            <a:r>
              <a:rPr lang="ru-RU" sz="1100" dirty="0">
                <a:latin typeface="Trebuchet MS"/>
              </a:rPr>
              <a:t>дорожного движения, </a:t>
            </a:r>
            <a:r>
              <a:rPr lang="ru-RU" sz="1100" dirty="0" smtClean="0">
                <a:latin typeface="Trebuchet MS"/>
              </a:rPr>
              <a:t>комиссию </a:t>
            </a:r>
            <a:r>
              <a:rPr lang="ru-RU" sz="1100" dirty="0">
                <a:latin typeface="Trebuchet MS"/>
              </a:rPr>
              <a:t>по обеспечению реализации муниципальной программы "Формирование современной городской среды</a:t>
            </a:r>
            <a:r>
              <a:rPr lang="ru-RU" sz="1100" dirty="0" smtClean="0">
                <a:latin typeface="Trebuchet MS"/>
              </a:rPr>
              <a:t>", </a:t>
            </a:r>
            <a:r>
              <a:rPr lang="ru-RU" sz="1100" dirty="0">
                <a:latin typeface="Trebuchet MS"/>
              </a:rPr>
              <a:t>о</a:t>
            </a:r>
            <a:r>
              <a:rPr lang="ru-RU" sz="1100" dirty="0" smtClean="0">
                <a:latin typeface="Trebuchet MS"/>
              </a:rPr>
              <a:t>бщественный </a:t>
            </a:r>
            <a:r>
              <a:rPr lang="ru-RU" sz="1100" dirty="0">
                <a:latin typeface="Trebuchet MS"/>
              </a:rPr>
              <a:t>С</a:t>
            </a:r>
            <a:r>
              <a:rPr lang="ru-RU" sz="1100" dirty="0" smtClean="0">
                <a:latin typeface="Trebuchet MS"/>
              </a:rPr>
              <a:t>овет </a:t>
            </a:r>
            <a:r>
              <a:rPr lang="ru-RU" sz="1100" dirty="0">
                <a:latin typeface="Trebuchet MS"/>
              </a:rPr>
              <a:t>по предпринимательству при </a:t>
            </a:r>
            <a:r>
              <a:rPr lang="ru-RU" sz="1100" dirty="0" smtClean="0">
                <a:latin typeface="Trebuchet MS"/>
              </a:rPr>
              <a:t>Прокуратуре Костромской области, </a:t>
            </a:r>
            <a:r>
              <a:rPr lang="ru-RU" sz="1100" dirty="0">
                <a:latin typeface="Trebuchet MS"/>
              </a:rPr>
              <a:t>общественный </a:t>
            </a:r>
            <a:r>
              <a:rPr lang="ru-RU" sz="1100" dirty="0" smtClean="0">
                <a:latin typeface="Trebuchet MS"/>
              </a:rPr>
              <a:t>Совет </a:t>
            </a:r>
            <a:r>
              <a:rPr lang="ru-RU" sz="1100" dirty="0">
                <a:latin typeface="Trebuchet MS"/>
              </a:rPr>
              <a:t>по предпринимательству при главе г. Костромы, а так же в </a:t>
            </a:r>
            <a:r>
              <a:rPr lang="ru-RU" sz="1100" dirty="0" smtClean="0">
                <a:latin typeface="Trebuchet MS"/>
              </a:rPr>
              <a:t>другие </a:t>
            </a:r>
            <a:r>
              <a:rPr lang="ru-RU" sz="1100" dirty="0">
                <a:latin typeface="Trebuchet MS"/>
              </a:rPr>
              <a:t>постоянные и временные коллегиальные органы при Администрации города </a:t>
            </a:r>
            <a:r>
              <a:rPr lang="ru-RU" sz="1100" dirty="0" smtClean="0">
                <a:latin typeface="Trebuchet MS"/>
              </a:rPr>
              <a:t>Костромы. Так же </a:t>
            </a:r>
            <a:r>
              <a:rPr lang="ru-RU" sz="1100" dirty="0" smtClean="0">
                <a:latin typeface="Trebuchet MS"/>
              </a:rPr>
              <a:t>вхожу </a:t>
            </a:r>
            <a:r>
              <a:rPr lang="ru-RU" sz="1100" dirty="0">
                <a:latin typeface="Trebuchet MS"/>
              </a:rPr>
              <a:t>в депутатское объединение ВПП </a:t>
            </a:r>
            <a:r>
              <a:rPr lang="ru-RU" sz="1100" dirty="0" smtClean="0">
                <a:latin typeface="Trebuchet MS"/>
              </a:rPr>
              <a:t>«Единая Россия», </a:t>
            </a:r>
            <a:r>
              <a:rPr lang="ru-RU" sz="1100" dirty="0">
                <a:latin typeface="Trebuchet MS"/>
              </a:rPr>
              <a:t>являюсь региональным координатором </a:t>
            </a:r>
            <a:r>
              <a:rPr lang="ru-RU" sz="1100" dirty="0" smtClean="0">
                <a:latin typeface="Trebuchet MS"/>
              </a:rPr>
              <a:t>федерального </a:t>
            </a:r>
            <a:r>
              <a:rPr lang="ru-RU" sz="1100" dirty="0">
                <a:latin typeface="Trebuchet MS"/>
              </a:rPr>
              <a:t>проекта </a:t>
            </a:r>
            <a:r>
              <a:rPr lang="ru-RU" sz="1100" dirty="0" smtClean="0">
                <a:latin typeface="Trebuchet MS"/>
              </a:rPr>
              <a:t>«Школа </a:t>
            </a:r>
            <a:r>
              <a:rPr lang="ru-RU" sz="1100" dirty="0">
                <a:latin typeface="Trebuchet MS"/>
              </a:rPr>
              <a:t>грамотного </a:t>
            </a:r>
            <a:r>
              <a:rPr lang="ru-RU" sz="1100" dirty="0" smtClean="0">
                <a:latin typeface="Trebuchet MS"/>
              </a:rPr>
              <a:t>потребителя»</a:t>
            </a:r>
            <a:endParaRPr lang="ru-RU" sz="1100" dirty="0">
              <a:latin typeface="Trebuchet MS"/>
            </a:endParaRPr>
          </a:p>
          <a:p>
            <a:pPr indent="449580" algn="just">
              <a:spcAft>
                <a:spcPts val="0"/>
              </a:spcAft>
            </a:pPr>
            <a:r>
              <a:rPr lang="ru-RU" sz="1100" dirty="0" smtClean="0">
                <a:latin typeface="Trebuchet MS"/>
              </a:rPr>
              <a:t>В своей работе руководствуюсь Конституцией Российской Федерации, Федеральными законами Российской Федерации, Уставом города Костромы, Регламентом Думы города Костромы, Правилами депутатской этики, Уставом Партии. </a:t>
            </a:r>
          </a:p>
          <a:p>
            <a:pPr algn="ctr">
              <a:lnSpc>
                <a:spcPct val="115000"/>
              </a:lnSpc>
              <a:spcAft>
                <a:spcPts val="1000"/>
              </a:spcAft>
            </a:pPr>
            <a:endParaRPr lang="ru-RU" sz="1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4018247" y="5308092"/>
            <a:ext cx="3215640" cy="4610608"/>
          </a:xfrm>
          <a:prstGeom prst="rect">
            <a:avLst/>
          </a:prstGeom>
        </p:spPr>
        <p:txBody>
          <a:bodyPr lIns="0" tIns="0" rIns="0" bIns="0">
            <a:noAutofit/>
          </a:bodyPr>
          <a:lstStyle/>
          <a:p>
            <a:pPr lvl="0" indent="449580" algn="just"/>
            <a:r>
              <a:rPr lang="ru-RU" sz="1100" dirty="0" smtClean="0">
                <a:solidFill>
                  <a:prstClr val="black"/>
                </a:solidFill>
                <a:latin typeface="Trebuchet MS"/>
              </a:rPr>
              <a:t>Работа </a:t>
            </a:r>
            <a:r>
              <a:rPr lang="ru-RU" sz="1100" dirty="0">
                <a:solidFill>
                  <a:prstClr val="black"/>
                </a:solidFill>
                <a:latin typeface="Trebuchet MS"/>
              </a:rPr>
              <a:t>в 2022 году, как и предыдущие периоды, была направлена на реализацию задач, заложенных в указах и посланиях Президента РФ, докладах Губернатора Костромской области, решениях руководящих органов регионального отделения </a:t>
            </a:r>
            <a:r>
              <a:rPr lang="ru-RU" sz="1100" dirty="0" smtClean="0">
                <a:solidFill>
                  <a:prstClr val="black"/>
                </a:solidFill>
                <a:latin typeface="Trebuchet MS"/>
              </a:rPr>
              <a:t>Партии, жителей города Костромы (избирательного округа №22). </a:t>
            </a:r>
            <a:endParaRPr lang="ru-RU" sz="1100" dirty="0">
              <a:solidFill>
                <a:prstClr val="black"/>
              </a:solidFill>
              <a:latin typeface="Trebuchet MS"/>
            </a:endParaRPr>
          </a:p>
          <a:p>
            <a:pPr indent="449580" algn="just">
              <a:spcAft>
                <a:spcPts val="0"/>
              </a:spcAft>
            </a:pPr>
            <a:r>
              <a:rPr lang="ru-RU" sz="1100" dirty="0" smtClean="0">
                <a:latin typeface="Trebuchet MS"/>
              </a:rPr>
              <a:t>Для </a:t>
            </a:r>
            <a:r>
              <a:rPr lang="ru-RU" sz="1100" dirty="0">
                <a:latin typeface="Trebuchet MS"/>
              </a:rPr>
              <a:t>себя считаю основной формой депутатской деятельности – работу с избирателями, так как основной задачей депутата является представление и защита </a:t>
            </a:r>
            <a:r>
              <a:rPr lang="ru-RU" sz="1100" dirty="0" smtClean="0">
                <a:latin typeface="Trebuchet MS"/>
              </a:rPr>
              <a:t>прав и </a:t>
            </a:r>
            <a:r>
              <a:rPr lang="ru-RU" sz="1100" dirty="0">
                <a:latin typeface="Trebuchet MS"/>
              </a:rPr>
              <a:t>интересов </a:t>
            </a:r>
            <a:r>
              <a:rPr lang="ru-RU" sz="1100" dirty="0" smtClean="0">
                <a:latin typeface="Trebuchet MS"/>
              </a:rPr>
              <a:t>жителей </a:t>
            </a:r>
            <a:r>
              <a:rPr lang="ru-RU" sz="1100" dirty="0">
                <a:latin typeface="Trebuchet MS"/>
              </a:rPr>
              <a:t>всего округа.</a:t>
            </a:r>
          </a:p>
          <a:p>
            <a:pPr indent="449580" algn="just">
              <a:spcAft>
                <a:spcPts val="0"/>
              </a:spcAft>
            </a:pPr>
            <a:r>
              <a:rPr lang="ru-RU" sz="1100" dirty="0">
                <a:latin typeface="Trebuchet MS"/>
              </a:rPr>
              <a:t>Наша работа невозможна без активного взаимодействия с жителями округа, и я благодарен всем, кто приходит на приемы, озвучивает актуальные проблемы, </a:t>
            </a:r>
            <a:r>
              <a:rPr lang="ru-RU" sz="1100" dirty="0" smtClean="0">
                <a:latin typeface="Trebuchet MS"/>
              </a:rPr>
              <a:t>вносит конструктивные предложения, принимает </a:t>
            </a:r>
            <a:r>
              <a:rPr lang="ru-RU" sz="1100" dirty="0">
                <a:latin typeface="Trebuchet MS"/>
              </a:rPr>
              <a:t>активное участие во всех сферах жизнедеятельности</a:t>
            </a:r>
            <a:r>
              <a:rPr lang="ru-RU" sz="1100" dirty="0" smtClean="0">
                <a:latin typeface="Trebuchet MS"/>
              </a:rPr>
              <a:t>.</a:t>
            </a:r>
          </a:p>
          <a:p>
            <a:pPr indent="449580" algn="just">
              <a:spcAft>
                <a:spcPts val="0"/>
              </a:spcAft>
            </a:pPr>
            <a:endParaRPr lang="ru-RU" sz="1100" dirty="0">
              <a:latin typeface="Trebuchet MS"/>
            </a:endParaRPr>
          </a:p>
          <a:p>
            <a:pPr indent="449580" algn="just">
              <a:spcAft>
                <a:spcPts val="0"/>
              </a:spcAft>
            </a:pPr>
            <a:endParaRPr lang="ru-RU" sz="1100" dirty="0" smtClean="0">
              <a:latin typeface="Trebuchet MS"/>
            </a:endParaRPr>
          </a:p>
          <a:p>
            <a:pPr indent="449580" algn="r">
              <a:spcAft>
                <a:spcPts val="0"/>
              </a:spcAft>
            </a:pPr>
            <a:r>
              <a:rPr lang="ru-RU" sz="1100" dirty="0" smtClean="0">
                <a:latin typeface="Trebuchet MS"/>
              </a:rPr>
              <a:t>С </a:t>
            </a:r>
            <a:r>
              <a:rPr lang="ru-RU" sz="1100" dirty="0">
                <a:latin typeface="Trebuchet MS"/>
              </a:rPr>
              <a:t>уважением</a:t>
            </a:r>
            <a:r>
              <a:rPr lang="ru-RU" sz="1100" i="1" dirty="0" smtClean="0">
                <a:solidFill>
                  <a:srgbClr val="000000"/>
                </a:solidFill>
                <a:effectLst/>
                <a:latin typeface="Times New Roman" panose="02020603050405020304" pitchFamily="18" charset="0"/>
                <a:ea typeface="Times New Roman" panose="02020603050405020304" pitchFamily="18" charset="0"/>
              </a:rPr>
              <a:t>, </a:t>
            </a:r>
            <a:r>
              <a:rPr lang="ru-RU" sz="1100" dirty="0">
                <a:latin typeface="Trebuchet MS"/>
              </a:rPr>
              <a:t>депутат Думы г. Костромы, Андрей Коновалов</a:t>
            </a:r>
          </a:p>
        </p:txBody>
      </p:sp>
      <p:pic>
        <p:nvPicPr>
          <p:cNvPr id="10" name="Рисунок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2676" y="686083"/>
            <a:ext cx="4379943" cy="3925541"/>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25364" y="571500"/>
            <a:ext cx="1735836" cy="161086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Прямоугольник 6"/>
          <p:cNvSpPr/>
          <p:nvPr/>
        </p:nvSpPr>
        <p:spPr>
          <a:xfrm>
            <a:off x="347472" y="316992"/>
            <a:ext cx="4453128" cy="234696"/>
          </a:xfrm>
          <a:prstGeom prst="rect">
            <a:avLst/>
          </a:prstGeom>
        </p:spPr>
        <p:txBody>
          <a:bodyPr wrap="none" lIns="0" tIns="0" rIns="0" bIns="0">
            <a:noAutofit/>
          </a:bodyPr>
          <a:lstStyle/>
          <a:p>
            <a:pPr indent="0" algn="ctr">
              <a:lnSpc>
                <a:spcPts val="1970"/>
              </a:lnSpc>
            </a:pPr>
            <a:r>
              <a:rPr lang="ru-RU" sz="1400" dirty="0" smtClean="0">
                <a:solidFill>
                  <a:schemeClr val="tx2">
                    <a:lumMod val="60000"/>
                    <a:lumOff val="40000"/>
                  </a:schemeClr>
                </a:solidFill>
                <a:latin typeface="Trebuchet MS"/>
              </a:rPr>
              <a:t>РАБОТА НА ОКРУГЕ</a:t>
            </a:r>
            <a:endParaRPr lang="ru" sz="1700" b="1" dirty="0">
              <a:solidFill>
                <a:schemeClr val="tx2">
                  <a:lumMod val="60000"/>
                  <a:lumOff val="40000"/>
                </a:schemeClr>
              </a:solidFill>
              <a:latin typeface="Trebuchet MS"/>
            </a:endParaRPr>
          </a:p>
        </p:txBody>
      </p:sp>
      <p:sp>
        <p:nvSpPr>
          <p:cNvPr id="8" name="Прямоугольник 7"/>
          <p:cNvSpPr/>
          <p:nvPr/>
        </p:nvSpPr>
        <p:spPr>
          <a:xfrm>
            <a:off x="2703246" y="640079"/>
            <a:ext cx="2188464" cy="9735821"/>
          </a:xfrm>
          <a:prstGeom prst="rect">
            <a:avLst/>
          </a:prstGeom>
        </p:spPr>
        <p:txBody>
          <a:bodyPr lIns="0" tIns="0" rIns="0" bIns="0">
            <a:noAutofit/>
          </a:bodyPr>
          <a:lstStyle/>
          <a:p>
            <a:pPr indent="0" algn="just"/>
            <a:r>
              <a:rPr lang="ru-RU" sz="1000" dirty="0" smtClean="0">
                <a:latin typeface="Trebuchet MS"/>
              </a:rPr>
              <a:t>В 2022 </a:t>
            </a:r>
            <a:r>
              <a:rPr lang="ru-RU" sz="1000" dirty="0">
                <a:latin typeface="Trebuchet MS"/>
              </a:rPr>
              <a:t>году</a:t>
            </a:r>
            <a:r>
              <a:rPr lang="ru-RU" sz="1000" dirty="0" smtClean="0">
                <a:latin typeface="Trebuchet MS"/>
              </a:rPr>
              <a:t> </a:t>
            </a:r>
            <a:r>
              <a:rPr lang="ru-RU" sz="1000" dirty="0">
                <a:latin typeface="Trebuchet MS"/>
              </a:rPr>
              <a:t>мною регулярно проводились приемы граждан в общественной приемной Председателя Всероссийской политической партии «ЕДИНАЯ РОССИЯ</a:t>
            </a:r>
            <a:r>
              <a:rPr lang="ru-RU" sz="1000" dirty="0" smtClean="0">
                <a:latin typeface="Trebuchet MS"/>
              </a:rPr>
              <a:t>»(</a:t>
            </a:r>
            <a:r>
              <a:rPr lang="ru-RU" sz="1000" dirty="0">
                <a:latin typeface="Trebuchet MS"/>
              </a:rPr>
              <a:t>г.Кострома, ул. Симановского, д.12Г), проведен ряд тематических приемов по вопросам ЖКХ, приемы на округе проводились согласно утвержденному </a:t>
            </a:r>
            <a:r>
              <a:rPr lang="ru-RU" sz="1000" dirty="0" smtClean="0">
                <a:latin typeface="Trebuchet MS"/>
              </a:rPr>
              <a:t>графику.</a:t>
            </a:r>
          </a:p>
          <a:p>
            <a:pPr indent="0" algn="just"/>
            <a:r>
              <a:rPr lang="ru-RU" sz="1000" dirty="0" smtClean="0">
                <a:latin typeface="Trebuchet MS"/>
              </a:rPr>
              <a:t>Всего </a:t>
            </a:r>
            <a:r>
              <a:rPr lang="ru-RU" sz="1000" dirty="0">
                <a:latin typeface="Trebuchet MS"/>
              </a:rPr>
              <a:t>проведено </a:t>
            </a:r>
            <a:r>
              <a:rPr lang="ru-RU" sz="1000" dirty="0" smtClean="0">
                <a:latin typeface="Trebuchet MS"/>
              </a:rPr>
              <a:t>84 приема </a:t>
            </a:r>
            <a:r>
              <a:rPr lang="ru-RU" sz="1000" dirty="0">
                <a:latin typeface="Trebuchet MS"/>
              </a:rPr>
              <a:t>граждан, принято </a:t>
            </a:r>
            <a:r>
              <a:rPr lang="ru-RU" sz="1000" dirty="0" smtClean="0">
                <a:latin typeface="Trebuchet MS"/>
              </a:rPr>
              <a:t>107 </a:t>
            </a:r>
            <a:r>
              <a:rPr lang="ru-RU" sz="1000" dirty="0">
                <a:latin typeface="Trebuchet MS"/>
              </a:rPr>
              <a:t>устных и письменных обращений. </a:t>
            </a:r>
            <a:r>
              <a:rPr lang="ru-RU" sz="1000" dirty="0" smtClean="0">
                <a:latin typeface="Trebuchet MS"/>
              </a:rPr>
              <a:t>У нас по прежнему работает группа актива округа в мессенджере </a:t>
            </a:r>
            <a:r>
              <a:rPr lang="en-US" sz="1000" dirty="0" err="1" smtClean="0">
                <a:latin typeface="Trebuchet MS"/>
              </a:rPr>
              <a:t>Viber</a:t>
            </a:r>
            <a:r>
              <a:rPr lang="en-US" sz="1000" dirty="0" smtClean="0">
                <a:latin typeface="Trebuchet MS"/>
              </a:rPr>
              <a:t>. </a:t>
            </a:r>
            <a:r>
              <a:rPr lang="ru-RU" sz="1000" dirty="0" smtClean="0">
                <a:latin typeface="Trebuchet MS"/>
              </a:rPr>
              <a:t>Основная тематика обращений граждан: </a:t>
            </a:r>
            <a:r>
              <a:rPr lang="ru-RU" sz="1000" dirty="0">
                <a:latin typeface="Trebuchet MS"/>
              </a:rPr>
              <a:t>благоустройство территории, взаимодействие с управляющими компаниями, транспортное обслуживание, ремонт дорог и тротуаров, вопросы по оказанию помощи оказавшимся в трудной жизненной ситуации, по обеспечению лекарственными средствами, юридические консультации и </a:t>
            </a:r>
            <a:r>
              <a:rPr lang="ru-RU" sz="1000" dirty="0" smtClean="0">
                <a:latin typeface="Trebuchet MS"/>
              </a:rPr>
              <a:t>другие вопросы.</a:t>
            </a:r>
            <a:r>
              <a:rPr lang="ru-RU" sz="1000" dirty="0" smtClean="0">
                <a:solidFill>
                  <a:srgbClr val="FF0000"/>
                </a:solidFill>
                <a:latin typeface="Trebuchet MS"/>
              </a:rPr>
              <a:t> </a:t>
            </a:r>
            <a:r>
              <a:rPr lang="ru-RU" sz="1000" dirty="0" smtClean="0">
                <a:latin typeface="Trebuchet MS"/>
              </a:rPr>
              <a:t>Ни </a:t>
            </a:r>
            <a:r>
              <a:rPr lang="ru-RU" sz="1000" dirty="0">
                <a:latin typeface="Trebuchet MS"/>
              </a:rPr>
              <a:t>одно из обращений не было оставлено без внимания. </a:t>
            </a:r>
            <a:r>
              <a:rPr lang="ru-RU" sz="1000" dirty="0" smtClean="0">
                <a:latin typeface="Trebuchet MS"/>
              </a:rPr>
              <a:t>Большинство из них получили положительное решение, часть обращений находится на моем личном контроле.</a:t>
            </a:r>
            <a:endParaRPr lang="ru-RU" sz="1000" dirty="0" smtClean="0">
              <a:solidFill>
                <a:srgbClr val="FF0000"/>
              </a:solidFill>
              <a:latin typeface="Trebuchet MS"/>
            </a:endParaRPr>
          </a:p>
          <a:p>
            <a:pPr algn="just">
              <a:spcAft>
                <a:spcPts val="0"/>
              </a:spcAft>
            </a:pPr>
            <a:r>
              <a:rPr lang="ru-RU" sz="1000" dirty="0" smtClean="0">
                <a:latin typeface="Trebuchet MS"/>
              </a:rPr>
              <a:t>На округе </a:t>
            </a:r>
            <a:r>
              <a:rPr lang="ru-RU" sz="1000" dirty="0" err="1" smtClean="0">
                <a:latin typeface="Trebuchet MS"/>
              </a:rPr>
              <a:t>планово</a:t>
            </a:r>
            <a:r>
              <a:rPr lang="ru-RU" sz="1000" dirty="0" smtClean="0">
                <a:latin typeface="Trebuchet MS"/>
              </a:rPr>
              <a:t> проводились работы по благоустройству общественных территорий: спил </a:t>
            </a:r>
            <a:r>
              <a:rPr lang="ru-RU" sz="1000" dirty="0">
                <a:latin typeface="Trebuchet MS"/>
              </a:rPr>
              <a:t>аварийных деревьев, </a:t>
            </a:r>
            <a:r>
              <a:rPr lang="ru-RU" sz="1000" dirty="0" smtClean="0">
                <a:latin typeface="Trebuchet MS"/>
              </a:rPr>
              <a:t>обрезка </a:t>
            </a:r>
            <a:r>
              <a:rPr lang="ru-RU" sz="1000" dirty="0">
                <a:latin typeface="Trebuchet MS"/>
              </a:rPr>
              <a:t>кустарников и </a:t>
            </a:r>
            <a:r>
              <a:rPr lang="ru-RU" sz="1000" dirty="0" err="1" smtClean="0">
                <a:latin typeface="Trebuchet MS"/>
              </a:rPr>
              <a:t>окос</a:t>
            </a:r>
            <a:r>
              <a:rPr lang="ru-RU" sz="1000" dirty="0" smtClean="0">
                <a:latin typeface="Trebuchet MS"/>
              </a:rPr>
              <a:t> </a:t>
            </a:r>
            <a:r>
              <a:rPr lang="ru-RU" sz="1000" dirty="0">
                <a:latin typeface="Trebuchet MS"/>
              </a:rPr>
              <a:t>травы. </a:t>
            </a:r>
            <a:r>
              <a:rPr lang="ru-RU" sz="1000" dirty="0" smtClean="0">
                <a:latin typeface="Trebuchet MS"/>
              </a:rPr>
              <a:t>В </a:t>
            </a:r>
            <a:r>
              <a:rPr lang="ru-RU" sz="1000" dirty="0">
                <a:latin typeface="Trebuchet MS"/>
              </a:rPr>
              <a:t>нормативное состояние приводились контейнерные площадки, осуществлялся контроль за графиком по вывозу мусора, организовывались субботники. </a:t>
            </a:r>
          </a:p>
          <a:p>
            <a:pPr algn="just"/>
            <a:r>
              <a:rPr lang="ru-RU" sz="1000" dirty="0" smtClean="0">
                <a:latin typeface="Trebuchet MS"/>
              </a:rPr>
              <a:t>При моей поддержке </a:t>
            </a:r>
            <a:r>
              <a:rPr lang="ru-RU" sz="1000" dirty="0">
                <a:latin typeface="Trebuchet MS"/>
              </a:rPr>
              <a:t>были организованы поздравления жителей округа с государственными праздниками, поздравления ветеранов с Днем Победы, Днем пожилого человека, Новогодними праздниками, юбилеями. </a:t>
            </a:r>
          </a:p>
          <a:p>
            <a:pPr algn="just">
              <a:spcAft>
                <a:spcPts val="0"/>
              </a:spcAft>
            </a:pPr>
            <a:r>
              <a:rPr lang="ru-RU" sz="1000" dirty="0" smtClean="0">
                <a:latin typeface="Trebuchet MS"/>
              </a:rPr>
              <a:t>Уже стало традицией в конце мая проводить праздник «День соседей». Традиционный праздник был организован в этом году во </a:t>
            </a:r>
            <a:r>
              <a:rPr lang="ru-RU" sz="1000" dirty="0">
                <a:latin typeface="Trebuchet MS"/>
              </a:rPr>
              <a:t>дворах домов улиц Димитрова и </a:t>
            </a:r>
            <a:r>
              <a:rPr lang="ru-RU" sz="1000" dirty="0" smtClean="0">
                <a:latin typeface="Trebuchet MS"/>
              </a:rPr>
              <a:t>Окружная. </a:t>
            </a:r>
            <a:r>
              <a:rPr lang="ru-RU" sz="1000" dirty="0">
                <a:latin typeface="Trebuchet MS"/>
              </a:rPr>
              <a:t>Именно здесь благодаря добрососедским отношениям появилась спортивная площадка и благоустроенная территория. Мною были вручены благодарственные письма и дипломы активистам. </a:t>
            </a:r>
            <a:r>
              <a:rPr lang="ru-RU" sz="1000" dirty="0" smtClean="0">
                <a:latin typeface="Trebuchet MS"/>
              </a:rPr>
              <a:t>Совместно </a:t>
            </a:r>
            <a:r>
              <a:rPr lang="ru-RU" sz="1000" dirty="0">
                <a:latin typeface="Trebuchet MS"/>
              </a:rPr>
              <a:t>с жителями наметили планы на будущее.</a:t>
            </a:r>
          </a:p>
          <a:p>
            <a:pPr algn="just">
              <a:spcAft>
                <a:spcPts val="0"/>
              </a:spcAft>
            </a:pPr>
            <a:endParaRPr lang="ru-RU" sz="800" dirty="0" smtClean="0">
              <a:effectLst/>
              <a:latin typeface="Times New Roman" panose="02020603050405020304" pitchFamily="18" charset="0"/>
              <a:ea typeface="Times New Roman" panose="02020603050405020304" pitchFamily="18" charset="0"/>
            </a:endParaRPr>
          </a:p>
          <a:p>
            <a:pPr indent="0" algn="just">
              <a:lnSpc>
                <a:spcPts val="960"/>
              </a:lnSpc>
              <a:spcAft>
                <a:spcPts val="770"/>
              </a:spcAft>
            </a:pPr>
            <a:endParaRPr lang="ru" sz="800" dirty="0">
              <a:latin typeface="Trebuchet MS"/>
            </a:endParaRPr>
          </a:p>
        </p:txBody>
      </p:sp>
      <p:sp>
        <p:nvSpPr>
          <p:cNvPr id="19" name="Прямоугольник 18"/>
          <p:cNvSpPr/>
          <p:nvPr/>
        </p:nvSpPr>
        <p:spPr>
          <a:xfrm>
            <a:off x="315976" y="640079"/>
            <a:ext cx="2236724" cy="6652840"/>
          </a:xfrm>
          <a:prstGeom prst="rect">
            <a:avLst/>
          </a:prstGeom>
        </p:spPr>
        <p:txBody>
          <a:bodyPr lIns="0" tIns="0" rIns="0" bIns="0">
            <a:noAutofit/>
          </a:bodyPr>
          <a:lstStyle/>
          <a:p>
            <a:pPr algn="just"/>
            <a:r>
              <a:rPr lang="ru-RU" sz="1000" dirty="0">
                <a:latin typeface="Trebuchet MS"/>
              </a:rPr>
              <a:t>В этом году на нашем округе было проведено множество работ по линейным объектам: проводились работы по капитальному ремонту тепловых сетей, капитальному ремонту дорог, начаты работы по ремонту ливневой канализации. В рамках Федеральной программы «Безопасные и качественные автомобильные дороги» в 2022 году проведен капитальный ул. Димитрова от ул. Окружной до ул. Энергетиков (площадью 20,9  тыс. кв. м., протяженностью 1,008 км. Финансирование составило 63,9 млн. руб.), капитальный ремонт дороги по ул. Центральной от ул. </a:t>
            </a:r>
            <a:r>
              <a:rPr lang="ru-RU" sz="1000" dirty="0" err="1">
                <a:latin typeface="Trebuchet MS"/>
              </a:rPr>
              <a:t>Сутырина</a:t>
            </a:r>
            <a:r>
              <a:rPr lang="ru-RU" sz="1000" dirty="0">
                <a:latin typeface="Trebuchet MS"/>
              </a:rPr>
              <a:t> до ул. Профсоюзной( площадью 20,9 тыс. кв. м., протяженностью 1,353 км. Финансирование составило 66,5 млн. руб.) Помимо этого, для обеспечения нормативного отведения дождевой воды с проезжей части ул. Димитрова в этом году подготовлен проект по ремонту ливневой канализации, работы планируется провести в 2023 году. Участок дороги от ул. Энергетиков до ул. Профсоюзной будет отремонтирован после капитального ремонта «</a:t>
            </a:r>
            <a:r>
              <a:rPr lang="ru-RU" sz="1000" dirty="0" err="1">
                <a:latin typeface="Trebuchet MS"/>
              </a:rPr>
              <a:t>ливневки</a:t>
            </a:r>
            <a:r>
              <a:rPr lang="ru-RU" sz="1000" dirty="0">
                <a:latin typeface="Trebuchet MS"/>
              </a:rPr>
              <a:t>», что позволит в дальнейшем избегать подтоплений проблемного участка дороги.</a:t>
            </a:r>
          </a:p>
          <a:p>
            <a:pPr algn="just"/>
            <a:r>
              <a:rPr lang="ru-RU" sz="1000" dirty="0">
                <a:latin typeface="Trebuchet MS"/>
              </a:rPr>
              <a:t>Также, в этом году начат капитальный  ремонт тепловых сетей по ул. </a:t>
            </a:r>
            <a:r>
              <a:rPr lang="ru-RU" sz="1000" dirty="0" err="1">
                <a:latin typeface="Trebuchet MS"/>
              </a:rPr>
              <a:t>Сутырина</a:t>
            </a:r>
            <a:r>
              <a:rPr lang="ru-RU" sz="1000" dirty="0">
                <a:latin typeface="Trebuchet MS"/>
              </a:rPr>
              <a:t> и Димитрова. После окончания ремонта тепловых сетей запланирован капитальный ремонт автомобильной дороги по ул. </a:t>
            </a:r>
            <a:r>
              <a:rPr lang="ru-RU" sz="1000" dirty="0" err="1">
                <a:latin typeface="Trebuchet MS"/>
              </a:rPr>
              <a:t>Сутырина</a:t>
            </a:r>
            <a:r>
              <a:rPr lang="ru-RU" sz="1000" dirty="0">
                <a:latin typeface="Trebuchet MS"/>
              </a:rPr>
              <a:t>.</a:t>
            </a:r>
          </a:p>
          <a:p>
            <a:pPr lvl="0" algn="just"/>
            <a:r>
              <a:rPr lang="ru-RU" sz="1000" dirty="0">
                <a:latin typeface="Trebuchet MS"/>
              </a:rPr>
              <a:t>Установлен современный светофор на перекрестке ул. Димитрова и ул. </a:t>
            </a:r>
            <a:r>
              <a:rPr lang="ru-RU" sz="1000" dirty="0" err="1">
                <a:latin typeface="Trebuchet MS"/>
              </a:rPr>
              <a:t>Сутырина</a:t>
            </a:r>
            <a:r>
              <a:rPr lang="ru-RU" sz="1000" dirty="0">
                <a:latin typeface="Trebuchet MS"/>
              </a:rPr>
              <a:t>, установлены два крытых остановочных комплекса на ул. Димитрова, а также по многочисленным обращениям граждан установлены искусственные дорожные неровности («лежачий полицейский») на ул. </a:t>
            </a:r>
            <a:r>
              <a:rPr lang="ru-RU" sz="1000" dirty="0" err="1">
                <a:latin typeface="Trebuchet MS"/>
              </a:rPr>
              <a:t>Сутырина</a:t>
            </a:r>
            <a:r>
              <a:rPr lang="ru-RU" sz="1000" dirty="0">
                <a:latin typeface="Trebuchet MS"/>
              </a:rPr>
              <a:t> и ул. Димитрова в районе детского сада №48, что позволило максимально обезопасить движение пешеходов.</a:t>
            </a:r>
          </a:p>
          <a:p>
            <a:pPr algn="just"/>
            <a:endParaRPr lang="ru-RU" sz="900" dirty="0">
              <a:latin typeface="Trebuchet MS"/>
            </a:endParaRPr>
          </a:p>
          <a:p>
            <a:pPr algn="just"/>
            <a:endParaRPr lang="ru-RU" sz="800" dirty="0" smtClean="0">
              <a:effectLst/>
              <a:latin typeface="Times New Roman" panose="02020603050405020304" pitchFamily="18" charset="0"/>
              <a:ea typeface="Times New Roman" panose="02020603050405020304" pitchFamily="18" charset="0"/>
            </a:endParaRPr>
          </a:p>
          <a:p>
            <a:pPr indent="139700" algn="just">
              <a:lnSpc>
                <a:spcPts val="960"/>
              </a:lnSpc>
            </a:pPr>
            <a:endParaRPr lang="ru-RU" sz="800" dirty="0" smtClean="0">
              <a:effectLst/>
              <a:latin typeface="Times New Roman" panose="02020603050405020304" pitchFamily="18" charset="0"/>
              <a:ea typeface="Times New Roman" panose="02020603050405020304" pitchFamily="18" charset="0"/>
            </a:endParaRPr>
          </a:p>
          <a:p>
            <a:pPr indent="139700" algn="just">
              <a:lnSpc>
                <a:spcPts val="960"/>
              </a:lnSpc>
            </a:pPr>
            <a:endParaRPr lang="ru" sz="800" dirty="0" smtClean="0">
              <a:latin typeface="Trebuchet MS"/>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36160" y="7413808"/>
            <a:ext cx="2236672" cy="13977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36160" y="5843867"/>
            <a:ext cx="2236672" cy="1494049"/>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7472" y="8811508"/>
            <a:ext cx="2211324" cy="1564392"/>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36160" y="2809288"/>
            <a:ext cx="2236672" cy="1379802"/>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36160" y="4280695"/>
            <a:ext cx="2236672" cy="1471567"/>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36160" y="8939144"/>
            <a:ext cx="2236672" cy="1436756"/>
          </a:xfrm>
          <a:prstGeom prst="rect">
            <a:avLst/>
          </a:prstGeom>
        </p:spPr>
      </p:pic>
      <p:sp>
        <p:nvSpPr>
          <p:cNvPr id="11" name="Прямоугольник 10"/>
          <p:cNvSpPr/>
          <p:nvPr/>
        </p:nvSpPr>
        <p:spPr>
          <a:xfrm>
            <a:off x="4933822" y="582167"/>
            <a:ext cx="2442426" cy="2246769"/>
          </a:xfrm>
          <a:prstGeom prst="rect">
            <a:avLst/>
          </a:prstGeom>
        </p:spPr>
        <p:txBody>
          <a:bodyPr wrap="square">
            <a:spAutoFit/>
          </a:bodyPr>
          <a:lstStyle/>
          <a:p>
            <a:pPr algn="just"/>
            <a:r>
              <a:rPr lang="ru-RU" sz="1000" dirty="0">
                <a:latin typeface="Trebuchet MS"/>
              </a:rPr>
              <a:t>Во дворах многоквартирных домов был организован концерт творческого </a:t>
            </a:r>
            <a:r>
              <a:rPr lang="ru-RU" sz="1000" dirty="0" smtClean="0">
                <a:latin typeface="Trebuchet MS"/>
              </a:rPr>
              <a:t>коллектива «</a:t>
            </a:r>
            <a:r>
              <a:rPr lang="ru-RU" sz="1000" dirty="0" err="1" smtClean="0">
                <a:latin typeface="Trebuchet MS"/>
              </a:rPr>
              <a:t>Сутыринские</a:t>
            </a:r>
            <a:r>
              <a:rPr lang="ru-RU" sz="1000" dirty="0">
                <a:latin typeface="Trebuchet MS"/>
              </a:rPr>
              <a:t> сударушки», выставка поделок, развлекательная программа для детей и взрослых с привлечением аниматоров. В празднике приняло участие более 100 человек.</a:t>
            </a:r>
          </a:p>
          <a:p>
            <a:pPr algn="just"/>
            <a:r>
              <a:rPr lang="ru-RU" sz="1000" dirty="0">
                <a:latin typeface="Trebuchet MS"/>
              </a:rPr>
              <a:t>Отдельно оказывалась помощь семьям участников специальной военной операции. Решались вопросы ЖКХ, бытовые, финансовые. Ни одна семья не  осталась забытой. </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Прямоугольник 5"/>
          <p:cNvSpPr/>
          <p:nvPr/>
        </p:nvSpPr>
        <p:spPr>
          <a:xfrm>
            <a:off x="271272" y="201168"/>
            <a:ext cx="1530096" cy="198120"/>
          </a:xfrm>
          <a:prstGeom prst="rect">
            <a:avLst/>
          </a:prstGeom>
        </p:spPr>
        <p:txBody>
          <a:bodyPr wrap="none" lIns="0" tIns="0" rIns="0" bIns="0">
            <a:noAutofit/>
          </a:bodyPr>
          <a:lstStyle/>
          <a:p>
            <a:pPr indent="0">
              <a:lnSpc>
                <a:spcPts val="1970"/>
              </a:lnSpc>
              <a:spcAft>
                <a:spcPts val="350"/>
              </a:spcAft>
            </a:pPr>
            <a:r>
              <a:rPr lang="ru" sz="1700" b="1" dirty="0">
                <a:solidFill>
                  <a:srgbClr val="0070C0"/>
                </a:solidFill>
                <a:latin typeface="Trebuchet MS"/>
              </a:rPr>
              <a:t>НАШИ ПЛАНЫ</a:t>
            </a:r>
          </a:p>
        </p:txBody>
      </p:sp>
      <p:sp>
        <p:nvSpPr>
          <p:cNvPr id="7" name="Прямоугольник 6"/>
          <p:cNvSpPr/>
          <p:nvPr/>
        </p:nvSpPr>
        <p:spPr>
          <a:xfrm>
            <a:off x="274651" y="471235"/>
            <a:ext cx="2414957" cy="3866849"/>
          </a:xfrm>
          <a:prstGeom prst="rect">
            <a:avLst/>
          </a:prstGeom>
        </p:spPr>
        <p:txBody>
          <a:bodyPr lIns="0" tIns="0" rIns="0" bIns="0">
            <a:noAutofit/>
          </a:bodyPr>
          <a:lstStyle/>
          <a:p>
            <a:pPr indent="0"/>
            <a:r>
              <a:rPr lang="ru" sz="1050" dirty="0" smtClean="0">
                <a:latin typeface="Trebuchet MS"/>
              </a:rPr>
              <a:t>Работа по  благоустройству </a:t>
            </a:r>
            <a:r>
              <a:rPr lang="ru" sz="1050" dirty="0">
                <a:latin typeface="Trebuchet MS"/>
              </a:rPr>
              <a:t>округа будет </a:t>
            </a:r>
            <a:r>
              <a:rPr lang="ru" sz="1050" dirty="0" smtClean="0">
                <a:latin typeface="Trebuchet MS"/>
              </a:rPr>
              <a:t>продолжена. В </a:t>
            </a:r>
            <a:r>
              <a:rPr lang="ru" sz="1050" dirty="0">
                <a:latin typeface="Trebuchet MS"/>
              </a:rPr>
              <a:t>рамках муниципальной программы «Формирование </a:t>
            </a:r>
            <a:r>
              <a:rPr lang="ru" sz="1050" dirty="0" smtClean="0">
                <a:latin typeface="Trebuchet MS"/>
              </a:rPr>
              <a:t>комфортной городской среды» </a:t>
            </a:r>
            <a:r>
              <a:rPr lang="ru" sz="1050" dirty="0">
                <a:latin typeface="Trebuchet MS"/>
              </a:rPr>
              <a:t>планируется благоустроить </a:t>
            </a:r>
            <a:r>
              <a:rPr lang="ru" sz="1050" dirty="0" smtClean="0">
                <a:latin typeface="Trebuchet MS"/>
              </a:rPr>
              <a:t>дворы домов </a:t>
            </a:r>
            <a:r>
              <a:rPr lang="ru" sz="1050" dirty="0">
                <a:latin typeface="Trebuchet MS"/>
              </a:rPr>
              <a:t>по адресам: 8-й Окружной, д.8, ул. Димитрова д.28 и ул. Димитрова д.30.</a:t>
            </a:r>
          </a:p>
          <a:p>
            <a:r>
              <a:rPr lang="ru" sz="1050" dirty="0">
                <a:latin typeface="Trebuchet MS"/>
              </a:rPr>
              <a:t>Кроме этого, во «2 волну» программы благоустройства войдут еще 7 дворов:</a:t>
            </a:r>
          </a:p>
          <a:p>
            <a:r>
              <a:rPr lang="ru" sz="1050" dirty="0" smtClean="0">
                <a:latin typeface="Trebuchet MS"/>
              </a:rPr>
              <a:t>- </a:t>
            </a:r>
            <a:r>
              <a:rPr lang="ru" sz="1050" dirty="0">
                <a:latin typeface="Trebuchet MS"/>
              </a:rPr>
              <a:t>ул. Сутырина, д.20;</a:t>
            </a:r>
          </a:p>
          <a:p>
            <a:r>
              <a:rPr lang="ru" sz="1050" dirty="0">
                <a:latin typeface="Trebuchet MS"/>
              </a:rPr>
              <a:t>- ул. Окружная, д.51;</a:t>
            </a:r>
          </a:p>
          <a:p>
            <a:r>
              <a:rPr lang="ru-RU" sz="1050" dirty="0">
                <a:latin typeface="Trebuchet MS"/>
              </a:rPr>
              <a:t>- у</a:t>
            </a:r>
            <a:r>
              <a:rPr lang="ru" sz="1050" dirty="0">
                <a:latin typeface="Trebuchet MS"/>
              </a:rPr>
              <a:t>л. Димитрова, д.31;</a:t>
            </a:r>
          </a:p>
          <a:p>
            <a:pPr>
              <a:buFontTx/>
              <a:buChar char="-"/>
            </a:pPr>
            <a:r>
              <a:rPr lang="ru" sz="1050" dirty="0">
                <a:latin typeface="Trebuchet MS"/>
              </a:rPr>
              <a:t>8-й Окружной проезд, д.15;</a:t>
            </a:r>
          </a:p>
          <a:p>
            <a:pPr>
              <a:buFontTx/>
              <a:buChar char="-"/>
            </a:pPr>
            <a:r>
              <a:rPr lang="ru-RU" sz="1050" dirty="0">
                <a:latin typeface="Trebuchet MS"/>
              </a:rPr>
              <a:t>у</a:t>
            </a:r>
            <a:r>
              <a:rPr lang="ru" sz="1050" dirty="0">
                <a:latin typeface="Trebuchet MS"/>
              </a:rPr>
              <a:t>л. Сутырина, д.24А;</a:t>
            </a:r>
          </a:p>
          <a:p>
            <a:pPr>
              <a:buFontTx/>
              <a:buChar char="-"/>
            </a:pPr>
            <a:r>
              <a:rPr lang="ru-RU" sz="1050" dirty="0">
                <a:latin typeface="Trebuchet MS"/>
              </a:rPr>
              <a:t>у</a:t>
            </a:r>
            <a:r>
              <a:rPr lang="ru" sz="1050" dirty="0">
                <a:latin typeface="Trebuchet MS"/>
              </a:rPr>
              <a:t>л. Димитрова д.33/7;</a:t>
            </a:r>
          </a:p>
          <a:p>
            <a:pPr>
              <a:buFontTx/>
              <a:buChar char="-"/>
            </a:pPr>
            <a:r>
              <a:rPr lang="ru-RU" sz="1050" dirty="0">
                <a:latin typeface="Trebuchet MS"/>
              </a:rPr>
              <a:t>у</a:t>
            </a:r>
            <a:r>
              <a:rPr lang="ru" sz="1050" dirty="0">
                <a:latin typeface="Trebuchet MS"/>
              </a:rPr>
              <a:t>л. Димитрова д.29</a:t>
            </a:r>
            <a:r>
              <a:rPr lang="ru" sz="1050" dirty="0" smtClean="0">
                <a:latin typeface="Trebuchet MS"/>
              </a:rPr>
              <a:t>.</a:t>
            </a:r>
          </a:p>
          <a:p>
            <a:r>
              <a:rPr lang="ru" sz="1050" dirty="0" smtClean="0">
                <a:latin typeface="Trebuchet MS"/>
              </a:rPr>
              <a:t>Мною будет продолжена работа с людьми, с советами МКД, будут проводится индивидуальные встречи с жителями округа и совместно с Вами будем решать задачи по созданию комфортной среды проживания.</a:t>
            </a:r>
            <a:endParaRPr lang="ru" sz="1050" dirty="0">
              <a:latin typeface="Trebuchet MS"/>
            </a:endParaRPr>
          </a:p>
          <a:p>
            <a:pPr indent="0">
              <a:lnSpc>
                <a:spcPts val="1440"/>
              </a:lnSpc>
              <a:spcBef>
                <a:spcPts val="350"/>
              </a:spcBef>
              <a:spcAft>
                <a:spcPts val="350"/>
              </a:spcAft>
            </a:pPr>
            <a:endParaRPr lang="ru" sz="1100" dirty="0">
              <a:latin typeface="Trebuchet MS"/>
            </a:endParaRPr>
          </a:p>
          <a:p>
            <a:pPr indent="0">
              <a:lnSpc>
                <a:spcPts val="1280"/>
              </a:lnSpc>
              <a:spcAft>
                <a:spcPts val="350"/>
              </a:spcAft>
            </a:pPr>
            <a:r>
              <a:rPr lang="ru" sz="1100" dirty="0">
                <a:latin typeface="Trebuchet MS"/>
              </a:rPr>
              <a:t> </a:t>
            </a:r>
          </a:p>
        </p:txBody>
      </p:sp>
      <p:sp>
        <p:nvSpPr>
          <p:cNvPr id="8" name="Прямоугольник 7"/>
          <p:cNvSpPr/>
          <p:nvPr/>
        </p:nvSpPr>
        <p:spPr>
          <a:xfrm>
            <a:off x="2825780" y="3076591"/>
            <a:ext cx="4365976" cy="1077391"/>
          </a:xfrm>
          <a:prstGeom prst="rect">
            <a:avLst/>
          </a:prstGeom>
        </p:spPr>
        <p:txBody>
          <a:bodyPr lIns="0" tIns="0" rIns="0" bIns="0">
            <a:noAutofit/>
          </a:bodyPr>
          <a:lstStyle/>
          <a:p>
            <a:pPr indent="0">
              <a:lnSpc>
                <a:spcPts val="1970"/>
              </a:lnSpc>
            </a:pPr>
            <a:r>
              <a:rPr lang="ru" sz="1700" b="1" dirty="0" smtClean="0">
                <a:solidFill>
                  <a:srgbClr val="0070C0"/>
                </a:solidFill>
                <a:latin typeface="Trebuchet MS"/>
              </a:rPr>
              <a:t>РАБОТА В ДУМЕ ГОРОДА КОСТРОМЫ</a:t>
            </a:r>
          </a:p>
          <a:p>
            <a:pPr algn="just">
              <a:spcAft>
                <a:spcPts val="0"/>
              </a:spcAft>
            </a:pPr>
            <a:r>
              <a:rPr lang="ru-RU" sz="1050" dirty="0">
                <a:solidFill>
                  <a:prstClr val="black"/>
                </a:solidFill>
                <a:latin typeface="Trebuchet MS"/>
              </a:rPr>
              <a:t>Приоритетными направлениями в деятельности депутата Думы города Костромы остается совершенствование муниципального законодательства в целях сохранения социальной стабильности и экономического развития города, поднятия качества жизни населения, реагирование на обращения и </a:t>
            </a:r>
            <a:r>
              <a:rPr lang="ru-RU" sz="1050" dirty="0" smtClean="0">
                <a:solidFill>
                  <a:prstClr val="black"/>
                </a:solidFill>
                <a:latin typeface="Trebuchet MS"/>
              </a:rPr>
              <a:t>просьбы </a:t>
            </a:r>
            <a:r>
              <a:rPr lang="ru-RU" sz="1050" dirty="0">
                <a:solidFill>
                  <a:prstClr val="black"/>
                </a:solidFill>
                <a:latin typeface="Trebuchet MS"/>
              </a:rPr>
              <a:t>граждан</a:t>
            </a:r>
            <a:r>
              <a:rPr lang="ru-RU" sz="1000" dirty="0">
                <a:solidFill>
                  <a:prstClr val="black"/>
                </a:solidFill>
                <a:latin typeface="Trebuchet MS"/>
              </a:rPr>
              <a:t>. </a:t>
            </a:r>
          </a:p>
        </p:txBody>
      </p:sp>
      <p:sp>
        <p:nvSpPr>
          <p:cNvPr id="9" name="Прямоугольник 8"/>
          <p:cNvSpPr/>
          <p:nvPr/>
        </p:nvSpPr>
        <p:spPr>
          <a:xfrm>
            <a:off x="2836449" y="4168229"/>
            <a:ext cx="2075794" cy="890099"/>
          </a:xfrm>
          <a:prstGeom prst="rect">
            <a:avLst/>
          </a:prstGeom>
        </p:spPr>
        <p:txBody>
          <a:bodyPr lIns="0" tIns="0" rIns="0" bIns="0">
            <a:noAutofit/>
          </a:bodyPr>
          <a:lstStyle/>
          <a:p>
            <a:pPr algn="just">
              <a:spcAft>
                <a:spcPts val="0"/>
              </a:spcAft>
            </a:pPr>
            <a:r>
              <a:rPr lang="ru-RU" sz="1000" dirty="0">
                <a:solidFill>
                  <a:prstClr val="black"/>
                </a:solidFill>
                <a:latin typeface="Trebuchet MS"/>
              </a:rPr>
              <a:t>В 2022 году я принял участие в </a:t>
            </a:r>
            <a:r>
              <a:rPr lang="ru-RU" sz="1000" dirty="0" smtClean="0">
                <a:solidFill>
                  <a:prstClr val="black"/>
                </a:solidFill>
                <a:latin typeface="Trebuchet MS"/>
              </a:rPr>
              <a:t>11 </a:t>
            </a:r>
            <a:r>
              <a:rPr lang="ru-RU" sz="1000" dirty="0">
                <a:solidFill>
                  <a:prstClr val="black"/>
                </a:solidFill>
                <a:latin typeface="Trebuchet MS"/>
              </a:rPr>
              <a:t>заседаниях Думы города Костромы</a:t>
            </a:r>
            <a:r>
              <a:rPr lang="ru-RU" sz="1000" dirty="0" smtClean="0">
                <a:solidFill>
                  <a:prstClr val="black"/>
                </a:solidFill>
                <a:latin typeface="Trebuchet MS"/>
              </a:rPr>
              <a:t>, </a:t>
            </a:r>
            <a:r>
              <a:rPr lang="ru-RU" sz="1000" dirty="0">
                <a:solidFill>
                  <a:prstClr val="black"/>
                </a:solidFill>
                <a:latin typeface="Trebuchet MS"/>
              </a:rPr>
              <a:t>в </a:t>
            </a:r>
            <a:r>
              <a:rPr lang="ru-RU" sz="1000" dirty="0" smtClean="0">
                <a:solidFill>
                  <a:prstClr val="black"/>
                </a:solidFill>
                <a:latin typeface="Trebuchet MS"/>
              </a:rPr>
              <a:t>47 </a:t>
            </a:r>
            <a:r>
              <a:rPr lang="ru-RU" sz="1000" dirty="0">
                <a:solidFill>
                  <a:prstClr val="black"/>
                </a:solidFill>
                <a:latin typeface="Trebuchet MS"/>
              </a:rPr>
              <a:t>заседаниях </a:t>
            </a:r>
            <a:r>
              <a:rPr lang="ru-RU" sz="1000" dirty="0" smtClean="0">
                <a:solidFill>
                  <a:prstClr val="black"/>
                </a:solidFill>
                <a:latin typeface="Trebuchet MS"/>
              </a:rPr>
              <a:t>постоянных и </a:t>
            </a:r>
            <a:r>
              <a:rPr lang="ru-RU" sz="1000" dirty="0" err="1" smtClean="0">
                <a:solidFill>
                  <a:prstClr val="black"/>
                </a:solidFill>
                <a:latin typeface="Trebuchet MS"/>
              </a:rPr>
              <a:t>временых</a:t>
            </a:r>
            <a:r>
              <a:rPr lang="ru-RU" sz="1000" dirty="0" smtClean="0">
                <a:solidFill>
                  <a:prstClr val="black"/>
                </a:solidFill>
                <a:latin typeface="Trebuchet MS"/>
              </a:rPr>
              <a:t> </a:t>
            </a:r>
            <a:r>
              <a:rPr lang="ru-RU" sz="1000" dirty="0">
                <a:solidFill>
                  <a:prstClr val="black"/>
                </a:solidFill>
                <a:latin typeface="Trebuchet MS"/>
              </a:rPr>
              <a:t>депутатских </a:t>
            </a:r>
            <a:r>
              <a:rPr lang="ru-RU" sz="1000" dirty="0" smtClean="0">
                <a:solidFill>
                  <a:prstClr val="black"/>
                </a:solidFill>
                <a:latin typeface="Trebuchet MS"/>
              </a:rPr>
              <a:t>комиссий. Активное </a:t>
            </a:r>
            <a:r>
              <a:rPr lang="ru-RU" sz="1000" dirty="0">
                <a:solidFill>
                  <a:prstClr val="black"/>
                </a:solidFill>
                <a:latin typeface="Trebuchet MS"/>
              </a:rPr>
              <a:t>участие принимал в выездных заседаниях </a:t>
            </a:r>
            <a:r>
              <a:rPr lang="ru-RU" sz="1000" dirty="0" smtClean="0">
                <a:solidFill>
                  <a:prstClr val="black"/>
                </a:solidFill>
                <a:latin typeface="Trebuchet MS"/>
              </a:rPr>
              <a:t>комиссий.</a:t>
            </a:r>
          </a:p>
          <a:p>
            <a:pPr algn="just">
              <a:spcAft>
                <a:spcPts val="0"/>
              </a:spcAft>
            </a:pPr>
            <a:endParaRPr lang="ru-RU" sz="900" dirty="0">
              <a:solidFill>
                <a:prstClr val="black"/>
              </a:solidFill>
              <a:latin typeface="Trebuchet MS"/>
            </a:endParaRPr>
          </a:p>
        </p:txBody>
      </p:sp>
      <p:sp>
        <p:nvSpPr>
          <p:cNvPr id="10" name="Прямоугольник 9"/>
          <p:cNvSpPr/>
          <p:nvPr/>
        </p:nvSpPr>
        <p:spPr>
          <a:xfrm>
            <a:off x="2836449" y="5274810"/>
            <a:ext cx="2075794" cy="2790621"/>
          </a:xfrm>
          <a:prstGeom prst="rect">
            <a:avLst/>
          </a:prstGeom>
        </p:spPr>
        <p:txBody>
          <a:bodyPr lIns="0" tIns="0" rIns="0" bIns="0">
            <a:noAutofit/>
          </a:bodyPr>
          <a:lstStyle/>
          <a:p>
            <a:pPr lvl="0" algn="just"/>
            <a:r>
              <a:rPr lang="ru-RU" sz="1000" dirty="0">
                <a:solidFill>
                  <a:prstClr val="black"/>
                </a:solidFill>
                <a:latin typeface="Trebuchet MS"/>
              </a:rPr>
              <a:t>На выездных заседаниях </a:t>
            </a:r>
            <a:r>
              <a:rPr lang="ru-RU" sz="1000" dirty="0" smtClean="0">
                <a:solidFill>
                  <a:prstClr val="black"/>
                </a:solidFill>
                <a:latin typeface="Trebuchet MS"/>
              </a:rPr>
              <a:t>рассматривались </a:t>
            </a:r>
            <a:r>
              <a:rPr lang="ru-RU" sz="1000" dirty="0">
                <a:solidFill>
                  <a:prstClr val="black"/>
                </a:solidFill>
                <a:latin typeface="Trebuchet MS"/>
              </a:rPr>
              <a:t>вопросы строительства и сроки ввода в эксплуатацию нового жилья, строительство школ и детских садов. Обсуждались вопросы по разработке маршрутов общественного транспорта.</a:t>
            </a:r>
          </a:p>
          <a:p>
            <a:pPr lvl="0" algn="just"/>
            <a:r>
              <a:rPr lang="ru-RU" sz="1000" dirty="0">
                <a:solidFill>
                  <a:prstClr val="black"/>
                </a:solidFill>
                <a:latin typeface="Trebuchet MS"/>
              </a:rPr>
              <a:t>Особое внимание продолжаю уделять работе с управляющими компаниями по очистке дорог и придомовых территорий от снега в зимний период, вывозу твердых бытовых отходов</a:t>
            </a:r>
            <a:r>
              <a:rPr lang="ru-RU" sz="1000" dirty="0" smtClean="0">
                <a:solidFill>
                  <a:prstClr val="black"/>
                </a:solidFill>
                <a:latin typeface="Trebuchet MS"/>
              </a:rPr>
              <a:t>.</a:t>
            </a:r>
          </a:p>
          <a:p>
            <a:pPr algn="just"/>
            <a:r>
              <a:rPr lang="ru-RU" sz="1000" dirty="0">
                <a:solidFill>
                  <a:prstClr val="black"/>
                </a:solidFill>
                <a:latin typeface="Trebuchet MS"/>
              </a:rPr>
              <a:t>Мною продолжена работа по развитию федерального партийного </a:t>
            </a:r>
            <a:r>
              <a:rPr lang="ru-RU" sz="1000" dirty="0" smtClean="0">
                <a:solidFill>
                  <a:prstClr val="black"/>
                </a:solidFill>
                <a:latin typeface="Trebuchet MS"/>
              </a:rPr>
              <a:t>проекта «Школа </a:t>
            </a:r>
            <a:r>
              <a:rPr lang="ru-RU" sz="1000" dirty="0">
                <a:solidFill>
                  <a:prstClr val="black"/>
                </a:solidFill>
                <a:latin typeface="Trebuchet MS"/>
              </a:rPr>
              <a:t>грамотного </a:t>
            </a:r>
            <a:r>
              <a:rPr lang="ru-RU" sz="1000" dirty="0" smtClean="0">
                <a:solidFill>
                  <a:prstClr val="black"/>
                </a:solidFill>
                <a:latin typeface="Trebuchet MS"/>
              </a:rPr>
              <a:t>потребителя» (ШГП). </a:t>
            </a:r>
            <a:endParaRPr lang="ru-RU" sz="1000" dirty="0">
              <a:solidFill>
                <a:prstClr val="black"/>
              </a:solidFill>
              <a:latin typeface="Trebuchet MS"/>
            </a:endParaRPr>
          </a:p>
          <a:p>
            <a:pPr lvl="0" algn="just"/>
            <a:endParaRPr lang="ru-RU" sz="900" dirty="0">
              <a:solidFill>
                <a:prstClr val="black"/>
              </a:solidFill>
              <a:latin typeface="Trebuchet MS"/>
            </a:endParaRPr>
          </a:p>
          <a:p>
            <a:pPr lvl="0" algn="just"/>
            <a:endParaRPr lang="ru-RU" sz="800" dirty="0">
              <a:solidFill>
                <a:prstClr val="black"/>
              </a:solidFill>
              <a:latin typeface="Times New Roman" panose="02020603050405020304" pitchFamily="18" charset="0"/>
              <a:ea typeface="Times New Roman" panose="02020603050405020304" pitchFamily="18" charset="0"/>
            </a:endParaRPr>
          </a:p>
        </p:txBody>
      </p:sp>
      <p:pic>
        <p:nvPicPr>
          <p:cNvPr id="16" name="Рисунок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36448" y="181259"/>
            <a:ext cx="4344640" cy="2814118"/>
          </a:xfrm>
          <a:prstGeom prst="rect">
            <a:avLst/>
          </a:prstGeom>
        </p:spPr>
      </p:pic>
      <p:sp>
        <p:nvSpPr>
          <p:cNvPr id="3" name="Прямоугольник 2"/>
          <p:cNvSpPr/>
          <p:nvPr/>
        </p:nvSpPr>
        <p:spPr>
          <a:xfrm>
            <a:off x="4995207" y="4121063"/>
            <a:ext cx="2250802" cy="3939540"/>
          </a:xfrm>
          <a:prstGeom prst="rect">
            <a:avLst/>
          </a:prstGeom>
        </p:spPr>
        <p:txBody>
          <a:bodyPr wrap="square">
            <a:spAutoFit/>
          </a:bodyPr>
          <a:lstStyle/>
          <a:p>
            <a:pPr lvl="0" algn="just"/>
            <a:r>
              <a:rPr lang="ru-RU" sz="1000" dirty="0">
                <a:solidFill>
                  <a:prstClr val="black"/>
                </a:solidFill>
                <a:latin typeface="Trebuchet MS"/>
              </a:rPr>
              <a:t>В 2022 году в рамках проекта проведено 11 обучающих семинаров, которые </a:t>
            </a:r>
            <a:r>
              <a:rPr lang="ru-RU" sz="1000" dirty="0" smtClean="0">
                <a:solidFill>
                  <a:prstClr val="black"/>
                </a:solidFill>
                <a:latin typeface="Trebuchet MS"/>
              </a:rPr>
              <a:t>посетило более </a:t>
            </a:r>
            <a:r>
              <a:rPr lang="ru-RU" sz="1000" dirty="0">
                <a:solidFill>
                  <a:prstClr val="black"/>
                </a:solidFill>
                <a:latin typeface="Trebuchet MS"/>
              </a:rPr>
              <a:t>300 человек. </a:t>
            </a:r>
            <a:r>
              <a:rPr lang="ru-RU" sz="1000" dirty="0" smtClean="0">
                <a:solidFill>
                  <a:prstClr val="black"/>
                </a:solidFill>
                <a:latin typeface="Trebuchet MS"/>
              </a:rPr>
              <a:t>Семинары </a:t>
            </a:r>
            <a:r>
              <a:rPr lang="ru-RU" sz="1000" dirty="0">
                <a:solidFill>
                  <a:prstClr val="black"/>
                </a:solidFill>
                <a:latin typeface="Trebuchet MS"/>
              </a:rPr>
              <a:t>проводились совместно с администрацией города Костромы </a:t>
            </a:r>
            <a:r>
              <a:rPr lang="ru-RU" sz="1000" dirty="0" smtClean="0">
                <a:solidFill>
                  <a:prstClr val="black"/>
                </a:solidFill>
                <a:latin typeface="Trebuchet MS"/>
              </a:rPr>
              <a:t>и других муниципальных образований. </a:t>
            </a:r>
            <a:r>
              <a:rPr lang="ru-RU" sz="1000" dirty="0">
                <a:solidFill>
                  <a:prstClr val="black"/>
                </a:solidFill>
                <a:latin typeface="Trebuchet MS"/>
              </a:rPr>
              <a:t>Темами проведения семинаров стали актуальные и волнующие жителей МКД вопросы:</a:t>
            </a:r>
          </a:p>
          <a:p>
            <a:pPr lvl="0" algn="just"/>
            <a:r>
              <a:rPr lang="ru-RU" sz="1000" dirty="0">
                <a:solidFill>
                  <a:prstClr val="black"/>
                </a:solidFill>
                <a:latin typeface="Trebuchet MS"/>
              </a:rPr>
              <a:t>- реализации капитального ремонта </a:t>
            </a:r>
            <a:r>
              <a:rPr lang="ru-RU" sz="1000" dirty="0" smtClean="0">
                <a:solidFill>
                  <a:prstClr val="black"/>
                </a:solidFill>
                <a:latin typeface="Trebuchet MS"/>
              </a:rPr>
              <a:t>МКД;</a:t>
            </a:r>
            <a:endParaRPr lang="ru-RU" sz="1000" dirty="0">
              <a:solidFill>
                <a:prstClr val="black"/>
              </a:solidFill>
              <a:latin typeface="Trebuchet MS"/>
            </a:endParaRPr>
          </a:p>
          <a:p>
            <a:pPr lvl="0" algn="just"/>
            <a:r>
              <a:rPr lang="ru-RU" sz="1000" dirty="0">
                <a:solidFill>
                  <a:prstClr val="black"/>
                </a:solidFill>
                <a:latin typeface="Trebuchet MS"/>
              </a:rPr>
              <a:t> - безопасная эксплуатация газового </a:t>
            </a:r>
            <a:r>
              <a:rPr lang="ru-RU" sz="1000" dirty="0" smtClean="0">
                <a:solidFill>
                  <a:prstClr val="black"/>
                </a:solidFill>
                <a:latin typeface="Trebuchet MS"/>
              </a:rPr>
              <a:t>оборудования;</a:t>
            </a:r>
            <a:endParaRPr lang="ru-RU" sz="1000" dirty="0">
              <a:solidFill>
                <a:prstClr val="black"/>
              </a:solidFill>
              <a:latin typeface="Trebuchet MS"/>
            </a:endParaRPr>
          </a:p>
          <a:p>
            <a:pPr lvl="0" algn="just"/>
            <a:r>
              <a:rPr lang="ru-RU" sz="1000" dirty="0">
                <a:solidFill>
                  <a:prstClr val="black"/>
                </a:solidFill>
                <a:latin typeface="Trebuchet MS"/>
              </a:rPr>
              <a:t>- </a:t>
            </a:r>
            <a:r>
              <a:rPr lang="ru-RU" sz="1000" dirty="0" smtClean="0">
                <a:solidFill>
                  <a:prstClr val="black"/>
                </a:solidFill>
                <a:latin typeface="Trebuchet MS"/>
              </a:rPr>
              <a:t>обучающие семинары </a:t>
            </a:r>
            <a:r>
              <a:rPr lang="ru-RU" sz="1000" dirty="0">
                <a:solidFill>
                  <a:prstClr val="black"/>
                </a:solidFill>
                <a:latin typeface="Trebuchet MS"/>
              </a:rPr>
              <a:t>для председателей советов МКД и старших по </a:t>
            </a:r>
            <a:r>
              <a:rPr lang="ru-RU" sz="1000" dirty="0" smtClean="0">
                <a:solidFill>
                  <a:prstClr val="black"/>
                </a:solidFill>
                <a:latin typeface="Trebuchet MS"/>
              </a:rPr>
              <a:t>домам;</a:t>
            </a:r>
            <a:endParaRPr lang="ru-RU" sz="1000" dirty="0">
              <a:solidFill>
                <a:prstClr val="black"/>
              </a:solidFill>
              <a:latin typeface="Trebuchet MS"/>
            </a:endParaRPr>
          </a:p>
          <a:p>
            <a:pPr lvl="0" algn="just"/>
            <a:r>
              <a:rPr lang="ru-RU" sz="1000" dirty="0">
                <a:solidFill>
                  <a:prstClr val="black"/>
                </a:solidFill>
                <a:latin typeface="Trebuchet MS"/>
              </a:rPr>
              <a:t>- подготовка к отопительному </a:t>
            </a:r>
            <a:r>
              <a:rPr lang="ru-RU" sz="1000" dirty="0" smtClean="0">
                <a:solidFill>
                  <a:prstClr val="black"/>
                </a:solidFill>
                <a:latin typeface="Trebuchet MS"/>
              </a:rPr>
              <a:t>периоду;</a:t>
            </a:r>
            <a:endParaRPr lang="ru-RU" sz="1000" dirty="0">
              <a:solidFill>
                <a:prstClr val="black"/>
              </a:solidFill>
              <a:latin typeface="Trebuchet MS"/>
            </a:endParaRPr>
          </a:p>
          <a:p>
            <a:pPr lvl="0" algn="just"/>
            <a:r>
              <a:rPr lang="ru-RU" sz="1000" dirty="0">
                <a:solidFill>
                  <a:prstClr val="black"/>
                </a:solidFill>
                <a:latin typeface="Trebuchet MS"/>
              </a:rPr>
              <a:t>- обучающий семинар для председателей советов МКД и старших по </a:t>
            </a:r>
            <a:r>
              <a:rPr lang="ru-RU" sz="1000" dirty="0" smtClean="0">
                <a:solidFill>
                  <a:prstClr val="black"/>
                </a:solidFill>
                <a:latin typeface="Trebuchet MS"/>
              </a:rPr>
              <a:t>домам с приглашенными </a:t>
            </a:r>
            <a:r>
              <a:rPr lang="ru-RU" sz="1000" dirty="0" smtClean="0">
                <a:solidFill>
                  <a:prstClr val="black"/>
                </a:solidFill>
                <a:latin typeface="Trebuchet MS"/>
              </a:rPr>
              <a:t>федеральными </a:t>
            </a:r>
            <a:r>
              <a:rPr lang="ru-RU" sz="1000" dirty="0" smtClean="0">
                <a:solidFill>
                  <a:prstClr val="black"/>
                </a:solidFill>
                <a:latin typeface="Trebuchet MS"/>
              </a:rPr>
              <a:t>спикерами из г. Москвы.</a:t>
            </a:r>
            <a:endParaRPr lang="ru-RU" sz="1000" dirty="0">
              <a:solidFill>
                <a:prstClr val="black"/>
              </a:solidFill>
              <a:latin typeface="Trebuchet MS"/>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36448" y="8146645"/>
            <a:ext cx="2118323" cy="1926582"/>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7922" y="6427446"/>
            <a:ext cx="2420844" cy="1637985"/>
          </a:xfrm>
          <a:prstGeom prst="rect">
            <a:avLst/>
          </a:prstGeom>
        </p:spPr>
      </p:pic>
      <p:sp>
        <p:nvSpPr>
          <p:cNvPr id="2" name="Прямоугольник 1"/>
          <p:cNvSpPr/>
          <p:nvPr/>
        </p:nvSpPr>
        <p:spPr>
          <a:xfrm>
            <a:off x="4995206" y="8013469"/>
            <a:ext cx="2222635" cy="2092881"/>
          </a:xfrm>
          <a:prstGeom prst="rect">
            <a:avLst/>
          </a:prstGeom>
        </p:spPr>
        <p:txBody>
          <a:bodyPr wrap="square">
            <a:spAutoFit/>
          </a:bodyPr>
          <a:lstStyle/>
          <a:p>
            <a:pPr lvl="0" algn="just"/>
            <a:r>
              <a:rPr lang="ru-RU" sz="1000" dirty="0">
                <a:solidFill>
                  <a:prstClr val="black"/>
                </a:solidFill>
                <a:latin typeface="Trebuchet MS"/>
              </a:rPr>
              <a:t>Проект призван повысить уровень знаний собственников и нанимателей </a:t>
            </a:r>
            <a:r>
              <a:rPr lang="ru-RU" sz="1000" dirty="0" smtClean="0">
                <a:solidFill>
                  <a:prstClr val="black"/>
                </a:solidFill>
                <a:latin typeface="Trebuchet MS"/>
              </a:rPr>
              <a:t>жилья в сфере ЖКХ. </a:t>
            </a:r>
            <a:r>
              <a:rPr lang="ru-RU" sz="1000" dirty="0">
                <a:solidFill>
                  <a:prstClr val="black"/>
                </a:solidFill>
                <a:latin typeface="Trebuchet MS"/>
              </a:rPr>
              <a:t>ШГП рассчитана на широкую аудиторию жителей, массовое жилищное просвещение, </a:t>
            </a:r>
            <a:r>
              <a:rPr lang="ru-RU" sz="1000" dirty="0" smtClean="0">
                <a:solidFill>
                  <a:prstClr val="black"/>
                </a:solidFill>
                <a:latin typeface="Trebuchet MS"/>
              </a:rPr>
              <a:t>потребителей</a:t>
            </a:r>
            <a:r>
              <a:rPr lang="ru-RU" sz="1000" dirty="0">
                <a:solidFill>
                  <a:prstClr val="black"/>
                </a:solidFill>
                <a:latin typeface="Trebuchet MS"/>
              </a:rPr>
              <a:t>, желающих научиться быть грамотным заказчиком жилищных и коммунальных услуг, говорить с </a:t>
            </a:r>
            <a:r>
              <a:rPr lang="ru-RU" sz="1000" dirty="0" smtClean="0">
                <a:solidFill>
                  <a:prstClr val="black"/>
                </a:solidFill>
                <a:latin typeface="Trebuchet MS"/>
              </a:rPr>
              <a:t>управляющими и </a:t>
            </a:r>
            <a:r>
              <a:rPr lang="ru-RU" sz="1000" dirty="0" err="1">
                <a:solidFill>
                  <a:prstClr val="black"/>
                </a:solidFill>
                <a:latin typeface="Trebuchet MS"/>
              </a:rPr>
              <a:t>ресурсоснабжающими</a:t>
            </a:r>
            <a:r>
              <a:rPr lang="ru-RU" sz="1000" dirty="0">
                <a:solidFill>
                  <a:prstClr val="black"/>
                </a:solidFill>
                <a:latin typeface="Trebuchet MS"/>
              </a:rPr>
              <a:t> </a:t>
            </a:r>
            <a:r>
              <a:rPr lang="ru-RU" sz="1000" dirty="0" smtClean="0">
                <a:solidFill>
                  <a:prstClr val="black"/>
                </a:solidFill>
                <a:latin typeface="Trebuchet MS"/>
              </a:rPr>
              <a:t>организациями </a:t>
            </a:r>
            <a:r>
              <a:rPr lang="ru-RU" sz="1000" dirty="0">
                <a:solidFill>
                  <a:prstClr val="black"/>
                </a:solidFill>
                <a:latin typeface="Trebuchet MS"/>
              </a:rPr>
              <a:t>на одном языке.</a:t>
            </a:r>
          </a:p>
        </p:txBody>
      </p:sp>
      <p:pic>
        <p:nvPicPr>
          <p:cNvPr id="12" name="Рисунок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4159" y="8224392"/>
            <a:ext cx="2420844" cy="1848835"/>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07504" y="4497045"/>
            <a:ext cx="2420844" cy="177144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Прямоугольник 2"/>
          <p:cNvSpPr/>
          <p:nvPr/>
        </p:nvSpPr>
        <p:spPr>
          <a:xfrm>
            <a:off x="471932" y="2897705"/>
            <a:ext cx="3281361" cy="1102194"/>
          </a:xfrm>
          <a:prstGeom prst="rect">
            <a:avLst/>
          </a:prstGeom>
        </p:spPr>
        <p:txBody>
          <a:bodyPr lIns="0" tIns="0" rIns="0" bIns="0">
            <a:noAutofit/>
          </a:bodyPr>
          <a:lstStyle/>
          <a:p>
            <a:pPr indent="0" algn="just"/>
            <a:endParaRPr lang="ru" sz="1200" dirty="0">
              <a:latin typeface="Trebuchet MS"/>
            </a:endParaRPr>
          </a:p>
        </p:txBody>
      </p:sp>
      <p:sp>
        <p:nvSpPr>
          <p:cNvPr id="5" name="Прямоугольник 4"/>
          <p:cNvSpPr/>
          <p:nvPr/>
        </p:nvSpPr>
        <p:spPr>
          <a:xfrm>
            <a:off x="523852" y="394259"/>
            <a:ext cx="3377054" cy="1018332"/>
          </a:xfrm>
          <a:prstGeom prst="rect">
            <a:avLst/>
          </a:prstGeom>
        </p:spPr>
        <p:txBody>
          <a:bodyPr lIns="0" tIns="0" rIns="0" bIns="0">
            <a:noAutofit/>
          </a:bodyPr>
          <a:lstStyle/>
          <a:p>
            <a:pPr>
              <a:lnSpc>
                <a:spcPts val="1970"/>
              </a:lnSpc>
            </a:pPr>
            <a:r>
              <a:rPr lang="ru" sz="1700" b="1" dirty="0" smtClean="0">
                <a:solidFill>
                  <a:srgbClr val="0070C0"/>
                </a:solidFill>
                <a:latin typeface="Trebuchet MS"/>
              </a:rPr>
              <a:t>ОБЩЕСТВЕННАЯ ПРИЕМНАЯ ДЕПУТАТА </a:t>
            </a:r>
          </a:p>
          <a:p>
            <a:pPr>
              <a:lnSpc>
                <a:spcPts val="1970"/>
              </a:lnSpc>
            </a:pPr>
            <a:r>
              <a:rPr lang="ru" sz="1700" b="1" dirty="0" smtClean="0">
                <a:solidFill>
                  <a:srgbClr val="0070C0"/>
                </a:solidFill>
                <a:latin typeface="Trebuchet MS"/>
              </a:rPr>
              <a:t>АНДРЕЯ ОЛЕГОВИЧА КОНОВАЛОВА</a:t>
            </a:r>
            <a:endParaRPr lang="ru" sz="1700" b="1" dirty="0">
              <a:solidFill>
                <a:srgbClr val="0070C0"/>
              </a:solidFill>
              <a:latin typeface="Trebuchet MS"/>
            </a:endParaRPr>
          </a:p>
        </p:txBody>
      </p:sp>
      <p:sp>
        <p:nvSpPr>
          <p:cNvPr id="6" name="Прямоугольник 5"/>
          <p:cNvSpPr/>
          <p:nvPr/>
        </p:nvSpPr>
        <p:spPr>
          <a:xfrm>
            <a:off x="489419" y="1425876"/>
            <a:ext cx="3377054" cy="1968370"/>
          </a:xfrm>
          <a:prstGeom prst="rect">
            <a:avLst/>
          </a:prstGeom>
        </p:spPr>
        <p:txBody>
          <a:bodyPr lIns="0" tIns="0" rIns="0" bIns="0">
            <a:noAutofit/>
          </a:bodyPr>
          <a:lstStyle/>
          <a:p>
            <a:pPr indent="0" algn="just"/>
            <a:r>
              <a:rPr lang="ru-RU" sz="1200" dirty="0" smtClean="0">
                <a:latin typeface="Trebuchet MS"/>
              </a:rPr>
              <a:t>В</a:t>
            </a:r>
            <a:r>
              <a:rPr lang="ru" sz="1200" dirty="0" smtClean="0">
                <a:latin typeface="Trebuchet MS"/>
              </a:rPr>
              <a:t>ыражаю особую благодарность старшим по домам, Председателям Советов МКД, </a:t>
            </a:r>
            <a:r>
              <a:rPr lang="ru" sz="1200" dirty="0" smtClean="0">
                <a:latin typeface="Trebuchet MS"/>
              </a:rPr>
              <a:t>Совету </a:t>
            </a:r>
            <a:r>
              <a:rPr lang="ru" sz="1200" dirty="0" smtClean="0">
                <a:latin typeface="Trebuchet MS"/>
              </a:rPr>
              <a:t>ветеранской организации за активную жизненную позицию, за активное участие в жизни округа. Благодаря совместным усилиям у нас получается делать наш округ чище, уютнее, безопаснее. Всегда рад видеть Вас и рад конструктивным предложениям. Жду Ваших предложений и обращений по телефону, </a:t>
            </a:r>
            <a:r>
              <a:rPr lang="ru" sz="1200" smtClean="0">
                <a:latin typeface="Trebuchet MS"/>
              </a:rPr>
              <a:t>либо </a:t>
            </a:r>
            <a:r>
              <a:rPr lang="ru" sz="1200" smtClean="0">
                <a:latin typeface="Trebuchet MS"/>
              </a:rPr>
              <a:t>при личной встрече.</a:t>
            </a:r>
            <a:endParaRPr lang="ru" sz="1200" dirty="0">
              <a:latin typeface="Trebuchet MS"/>
            </a:endParaRPr>
          </a:p>
        </p:txBody>
      </p:sp>
      <p:sp>
        <p:nvSpPr>
          <p:cNvPr id="8" name="Прямоугольник 7"/>
          <p:cNvSpPr/>
          <p:nvPr/>
        </p:nvSpPr>
        <p:spPr>
          <a:xfrm>
            <a:off x="350520" y="9165336"/>
            <a:ext cx="1990344" cy="1069848"/>
          </a:xfrm>
          <a:prstGeom prst="rect">
            <a:avLst/>
          </a:prstGeom>
        </p:spPr>
        <p:txBody>
          <a:bodyPr lIns="0" tIns="0" rIns="0" bIns="0">
            <a:noAutofit/>
          </a:bodyPr>
          <a:lstStyle/>
          <a:p>
            <a:pPr indent="0" algn="just">
              <a:lnSpc>
                <a:spcPts val="2856"/>
              </a:lnSpc>
            </a:pPr>
            <a:endParaRPr lang="ru" sz="2100" i="1" dirty="0">
              <a:solidFill>
                <a:srgbClr val="04A060"/>
              </a:solidFill>
              <a:latin typeface="Georgia"/>
            </a:endParaRPr>
          </a:p>
        </p:txBody>
      </p:sp>
      <p:sp>
        <p:nvSpPr>
          <p:cNvPr id="4" name="Прямоугольник 3"/>
          <p:cNvSpPr/>
          <p:nvPr/>
        </p:nvSpPr>
        <p:spPr>
          <a:xfrm>
            <a:off x="471932" y="3263899"/>
            <a:ext cx="3377054" cy="1136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just"/>
            <a:r>
              <a:rPr lang="ru" sz="1200" b="1" dirty="0">
                <a:latin typeface="Trebuchet MS"/>
              </a:rPr>
              <a:t>Часы работы общественной приёмной: </a:t>
            </a:r>
          </a:p>
          <a:p>
            <a:pPr indent="0" algn="just"/>
            <a:r>
              <a:rPr lang="ru-RU" sz="1200" dirty="0">
                <a:latin typeface="Trebuchet MS"/>
              </a:rPr>
              <a:t>первый вторник месяца с 16.00 до 18.00; </a:t>
            </a:r>
          </a:p>
          <a:p>
            <a:pPr indent="0" algn="just"/>
            <a:r>
              <a:rPr lang="ru-RU" sz="1200" dirty="0">
                <a:latin typeface="Trebuchet MS"/>
              </a:rPr>
              <a:t>(предварительная запись по телефону: 8-910-660-94-94) </a:t>
            </a:r>
          </a:p>
          <a:p>
            <a:pPr indent="0"/>
            <a:r>
              <a:rPr lang="ru-RU" sz="1200" dirty="0">
                <a:latin typeface="Trebuchet MS"/>
              </a:rPr>
              <a:t>г. Кострома, ул. Советская, д. </a:t>
            </a:r>
            <a:r>
              <a:rPr lang="ru-RU" sz="1200" dirty="0" smtClean="0">
                <a:latin typeface="Trebuchet MS"/>
              </a:rPr>
              <a:t>1</a:t>
            </a:r>
          </a:p>
        </p:txBody>
      </p:sp>
      <p:sp>
        <p:nvSpPr>
          <p:cNvPr id="10" name="Прямоугольник 9"/>
          <p:cNvSpPr/>
          <p:nvPr/>
        </p:nvSpPr>
        <p:spPr>
          <a:xfrm>
            <a:off x="4031570" y="394260"/>
            <a:ext cx="3245529" cy="4006130"/>
          </a:xfrm>
          <a:prstGeom prst="rect">
            <a:avLst/>
          </a:prstGeom>
          <a:solidFill>
            <a:srgbClr val="FFFFFF"/>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 sz="1200" b="1" dirty="0">
                <a:solidFill>
                  <a:schemeClr val="accent1"/>
                </a:solidFill>
                <a:latin typeface="Trebuchet MS"/>
              </a:rPr>
              <a:t>22</a:t>
            </a:r>
            <a:r>
              <a:rPr lang="en-US" sz="1200" b="1" dirty="0">
                <a:solidFill>
                  <a:schemeClr val="accent1"/>
                </a:solidFill>
                <a:latin typeface="Trebuchet MS"/>
              </a:rPr>
              <a:t> </a:t>
            </a:r>
            <a:r>
              <a:rPr lang="ru" sz="1200" b="1" dirty="0">
                <a:solidFill>
                  <a:schemeClr val="accent1"/>
                </a:solidFill>
                <a:latin typeface="Trebuchet MS"/>
              </a:rPr>
              <a:t>Городской </a:t>
            </a:r>
            <a:r>
              <a:rPr lang="ru-RU" sz="1200" b="1" dirty="0">
                <a:solidFill>
                  <a:schemeClr val="accent1"/>
                </a:solidFill>
                <a:latin typeface="Trebuchet MS"/>
              </a:rPr>
              <a:t>избирательный </a:t>
            </a:r>
            <a:r>
              <a:rPr lang="ru" sz="1200" b="1" dirty="0">
                <a:solidFill>
                  <a:schemeClr val="accent1"/>
                </a:solidFill>
                <a:latin typeface="Trebuchet MS"/>
              </a:rPr>
              <a:t>Округ г. Костромы включает в себя дома:</a:t>
            </a:r>
          </a:p>
          <a:p>
            <a:pPr marL="171450" lvl="0" indent="-171450" algn="just">
              <a:buFontTx/>
              <a:buChar char="-"/>
            </a:pPr>
            <a:r>
              <a:rPr lang="ru-RU" sz="1200" dirty="0" smtClean="0">
                <a:solidFill>
                  <a:schemeClr val="tx1"/>
                </a:solidFill>
                <a:latin typeface="Trebuchet MS"/>
              </a:rPr>
              <a:t>улица </a:t>
            </a:r>
            <a:r>
              <a:rPr lang="ru-RU" sz="1200" dirty="0">
                <a:solidFill>
                  <a:schemeClr val="tx1"/>
                </a:solidFill>
                <a:latin typeface="Trebuchet MS"/>
              </a:rPr>
              <a:t>2-я Волжская, </a:t>
            </a:r>
            <a:r>
              <a:rPr lang="ru-RU" sz="1200" dirty="0" smtClean="0">
                <a:solidFill>
                  <a:schemeClr val="tx1"/>
                </a:solidFill>
                <a:latin typeface="Trebuchet MS"/>
              </a:rPr>
              <a:t>15;</a:t>
            </a:r>
          </a:p>
          <a:p>
            <a:pPr marL="171450" lvl="0" indent="-171450" algn="just">
              <a:buFontTx/>
              <a:buChar char="-"/>
            </a:pPr>
            <a:r>
              <a:rPr lang="ru-RU" sz="1200" dirty="0" smtClean="0">
                <a:solidFill>
                  <a:schemeClr val="tx1"/>
                </a:solidFill>
                <a:latin typeface="Trebuchet MS"/>
              </a:rPr>
              <a:t>улица </a:t>
            </a:r>
            <a:r>
              <a:rPr lang="ru-RU" sz="1200" dirty="0">
                <a:solidFill>
                  <a:schemeClr val="tx1"/>
                </a:solidFill>
                <a:latin typeface="Trebuchet MS"/>
              </a:rPr>
              <a:t>Димитрова, дома №№18-32 по чётной стороне и №№25-41 по нечётной;</a:t>
            </a:r>
          </a:p>
          <a:p>
            <a:pPr marL="171450" lvl="0" indent="-171450" algn="just">
              <a:buFontTx/>
              <a:buChar char="-"/>
            </a:pPr>
            <a:r>
              <a:rPr lang="ru-RU" sz="1200" dirty="0" smtClean="0">
                <a:solidFill>
                  <a:schemeClr val="tx1"/>
                </a:solidFill>
                <a:latin typeface="Trebuchet MS"/>
              </a:rPr>
              <a:t>улица </a:t>
            </a:r>
            <a:r>
              <a:rPr lang="ru-RU" sz="1200" dirty="0">
                <a:solidFill>
                  <a:schemeClr val="tx1"/>
                </a:solidFill>
                <a:latin typeface="Trebuchet MS"/>
              </a:rPr>
              <a:t>Индустриальная, 11а и 14</a:t>
            </a:r>
            <a:r>
              <a:rPr lang="ru-RU" sz="1200" dirty="0" smtClean="0">
                <a:solidFill>
                  <a:schemeClr val="tx1"/>
                </a:solidFill>
                <a:latin typeface="Trebuchet MS"/>
              </a:rPr>
              <a:t>;</a:t>
            </a:r>
          </a:p>
          <a:p>
            <a:pPr marL="171450" lvl="0" indent="-171450" algn="just">
              <a:buFontTx/>
              <a:buChar char="-"/>
            </a:pPr>
            <a:r>
              <a:rPr lang="ru-RU" sz="1200" dirty="0" smtClean="0">
                <a:solidFill>
                  <a:schemeClr val="tx1"/>
                </a:solidFill>
                <a:latin typeface="Trebuchet MS"/>
              </a:rPr>
              <a:t>улица </a:t>
            </a:r>
            <a:r>
              <a:rPr lang="ru-RU" sz="1200" dirty="0">
                <a:solidFill>
                  <a:schemeClr val="tx1"/>
                </a:solidFill>
                <a:latin typeface="Trebuchet MS"/>
              </a:rPr>
              <a:t>Окружная, дома №№47-57 по нечётной </a:t>
            </a:r>
            <a:r>
              <a:rPr lang="ru-RU" sz="1200" dirty="0" smtClean="0">
                <a:solidFill>
                  <a:schemeClr val="tx1"/>
                </a:solidFill>
                <a:latin typeface="Trebuchet MS"/>
              </a:rPr>
              <a:t>стороне;</a:t>
            </a:r>
          </a:p>
          <a:p>
            <a:pPr marL="171450" lvl="0" indent="-171450" algn="just">
              <a:buFontTx/>
              <a:buChar char="-"/>
            </a:pPr>
            <a:r>
              <a:rPr lang="ru-RU" sz="1200" dirty="0" smtClean="0">
                <a:solidFill>
                  <a:schemeClr val="tx1"/>
                </a:solidFill>
                <a:latin typeface="Trebuchet MS"/>
              </a:rPr>
              <a:t>улица </a:t>
            </a:r>
            <a:r>
              <a:rPr lang="ru-RU" sz="1200" dirty="0">
                <a:solidFill>
                  <a:schemeClr val="tx1"/>
                </a:solidFill>
                <a:latin typeface="Trebuchet MS"/>
              </a:rPr>
              <a:t>Профсоюзная, дома №№13-15а по нечётной </a:t>
            </a:r>
            <a:r>
              <a:rPr lang="ru-RU" sz="1200" dirty="0" smtClean="0">
                <a:solidFill>
                  <a:schemeClr val="tx1"/>
                </a:solidFill>
                <a:latin typeface="Trebuchet MS"/>
              </a:rPr>
              <a:t>стороне;</a:t>
            </a:r>
          </a:p>
          <a:p>
            <a:pPr marL="171450" lvl="0" indent="-171450" algn="just">
              <a:buFontTx/>
              <a:buChar char="-"/>
            </a:pPr>
            <a:r>
              <a:rPr lang="ru-RU" sz="1200" dirty="0" smtClean="0">
                <a:solidFill>
                  <a:schemeClr val="tx1"/>
                </a:solidFill>
                <a:latin typeface="Trebuchet MS"/>
              </a:rPr>
              <a:t>улица </a:t>
            </a:r>
            <a:r>
              <a:rPr lang="ru-RU" sz="1200" dirty="0" err="1">
                <a:solidFill>
                  <a:schemeClr val="tx1"/>
                </a:solidFill>
                <a:latin typeface="Trebuchet MS"/>
              </a:rPr>
              <a:t>Сутырина</a:t>
            </a:r>
            <a:r>
              <a:rPr lang="ru-RU" sz="1200" dirty="0">
                <a:solidFill>
                  <a:schemeClr val="tx1"/>
                </a:solidFill>
                <a:latin typeface="Trebuchet MS"/>
              </a:rPr>
              <a:t>, дома №№10-26а по чётной </a:t>
            </a:r>
            <a:r>
              <a:rPr lang="ru-RU" sz="1200" dirty="0" smtClean="0">
                <a:solidFill>
                  <a:schemeClr val="tx1"/>
                </a:solidFill>
                <a:latin typeface="Trebuchet MS"/>
              </a:rPr>
              <a:t>стороне;</a:t>
            </a:r>
          </a:p>
          <a:p>
            <a:pPr marL="171450" lvl="0" indent="-171450" algn="just">
              <a:buFontTx/>
              <a:buChar char="-"/>
            </a:pPr>
            <a:r>
              <a:rPr lang="ru-RU" sz="1200" dirty="0" smtClean="0">
                <a:solidFill>
                  <a:schemeClr val="tx1"/>
                </a:solidFill>
                <a:latin typeface="Trebuchet MS"/>
              </a:rPr>
              <a:t>улица </a:t>
            </a:r>
            <a:r>
              <a:rPr lang="ru-RU" sz="1200" dirty="0">
                <a:solidFill>
                  <a:schemeClr val="tx1"/>
                </a:solidFill>
                <a:latin typeface="Trebuchet MS"/>
              </a:rPr>
              <a:t>Центральная, 42, 48, 48а, 50 по чётной стороне и №№51-91 по </a:t>
            </a:r>
            <a:r>
              <a:rPr lang="ru-RU" sz="1200" dirty="0" smtClean="0">
                <a:solidFill>
                  <a:schemeClr val="tx1"/>
                </a:solidFill>
                <a:latin typeface="Trebuchet MS"/>
              </a:rPr>
              <a:t>нечётной;</a:t>
            </a:r>
          </a:p>
          <a:p>
            <a:pPr marL="171450" lvl="0" indent="-171450" algn="just">
              <a:buFontTx/>
              <a:buChar char="-"/>
            </a:pPr>
            <a:r>
              <a:rPr lang="ru-RU" sz="1200" dirty="0" smtClean="0">
                <a:solidFill>
                  <a:schemeClr val="tx1"/>
                </a:solidFill>
                <a:latin typeface="Trebuchet MS"/>
              </a:rPr>
              <a:t>улица </a:t>
            </a:r>
            <a:r>
              <a:rPr lang="ru-RU" sz="1200" dirty="0">
                <a:solidFill>
                  <a:schemeClr val="tx1"/>
                </a:solidFill>
                <a:latin typeface="Trebuchet MS"/>
              </a:rPr>
              <a:t>Энергетиков, </a:t>
            </a:r>
            <a:r>
              <a:rPr lang="ru-RU" sz="1200" dirty="0" smtClean="0">
                <a:solidFill>
                  <a:schemeClr val="tx1"/>
                </a:solidFill>
                <a:latin typeface="Trebuchet MS"/>
              </a:rPr>
              <a:t>3;</a:t>
            </a:r>
          </a:p>
          <a:p>
            <a:pPr marL="171450" lvl="0" indent="-171450" algn="just">
              <a:buFontTx/>
              <a:buChar char="-"/>
            </a:pPr>
            <a:r>
              <a:rPr lang="ru-RU" sz="1200" dirty="0" smtClean="0">
                <a:solidFill>
                  <a:schemeClr val="tx1"/>
                </a:solidFill>
                <a:latin typeface="Trebuchet MS"/>
              </a:rPr>
              <a:t>1-6 </a:t>
            </a:r>
            <a:r>
              <a:rPr lang="ru-RU" sz="1200" dirty="0" err="1">
                <a:solidFill>
                  <a:schemeClr val="tx1"/>
                </a:solidFill>
                <a:latin typeface="Trebuchet MS"/>
              </a:rPr>
              <a:t>Давыдовские</a:t>
            </a:r>
            <a:r>
              <a:rPr lang="ru-RU" sz="1200" dirty="0">
                <a:solidFill>
                  <a:schemeClr val="tx1"/>
                </a:solidFill>
                <a:latin typeface="Trebuchet MS"/>
              </a:rPr>
              <a:t> проезды </a:t>
            </a:r>
            <a:r>
              <a:rPr lang="ru-RU" sz="1200" dirty="0" smtClean="0">
                <a:solidFill>
                  <a:schemeClr val="tx1"/>
                </a:solidFill>
                <a:latin typeface="Trebuchet MS"/>
              </a:rPr>
              <a:t>полностью;</a:t>
            </a:r>
            <a:endParaRPr lang="ru-RU" sz="1200" dirty="0">
              <a:solidFill>
                <a:schemeClr val="tx1"/>
              </a:solidFill>
              <a:latin typeface="Trebuchet MS"/>
            </a:endParaRPr>
          </a:p>
          <a:p>
            <a:pPr marL="171450" lvl="0" indent="-171450" algn="just">
              <a:buFontTx/>
              <a:buChar char="-"/>
            </a:pPr>
            <a:r>
              <a:rPr lang="ru-RU" sz="1200" dirty="0" smtClean="0">
                <a:solidFill>
                  <a:schemeClr val="tx1"/>
                </a:solidFill>
                <a:latin typeface="Trebuchet MS"/>
              </a:rPr>
              <a:t>7-ой </a:t>
            </a:r>
            <a:r>
              <a:rPr lang="ru-RU" sz="1200" dirty="0">
                <a:solidFill>
                  <a:schemeClr val="tx1"/>
                </a:solidFill>
                <a:latin typeface="Trebuchet MS"/>
              </a:rPr>
              <a:t>Окружной проезд </a:t>
            </a:r>
            <a:r>
              <a:rPr lang="ru-RU" sz="1200" dirty="0" smtClean="0">
                <a:solidFill>
                  <a:schemeClr val="tx1"/>
                </a:solidFill>
                <a:latin typeface="Trebuchet MS"/>
              </a:rPr>
              <a:t>полностью;</a:t>
            </a:r>
          </a:p>
          <a:p>
            <a:pPr marL="171450" lvl="0" indent="-171450" algn="just">
              <a:buFontTx/>
              <a:buChar char="-"/>
            </a:pPr>
            <a:r>
              <a:rPr lang="ru-RU" sz="1200" dirty="0" smtClean="0">
                <a:solidFill>
                  <a:schemeClr val="tx1"/>
                </a:solidFill>
                <a:latin typeface="Trebuchet MS"/>
              </a:rPr>
              <a:t>8-ой </a:t>
            </a:r>
            <a:r>
              <a:rPr lang="ru-RU" sz="1200" dirty="0">
                <a:solidFill>
                  <a:schemeClr val="tx1"/>
                </a:solidFill>
                <a:latin typeface="Trebuchet MS"/>
              </a:rPr>
              <a:t>Окружной проезд полностью, кроме домов №1 и №3. </a:t>
            </a:r>
          </a:p>
        </p:txBody>
      </p:sp>
      <p:pic>
        <p:nvPicPr>
          <p:cNvPr id="13" name="Рисунок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4282" y="4766582"/>
            <a:ext cx="6753247" cy="5326554"/>
          </a:xfrm>
          <a:prstGeom prst="rect">
            <a:avLst/>
          </a:prstGeom>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TotalTime>
  <Words>1410</Words>
  <Application>Microsoft Office PowerPoint</Application>
  <PresentationFormat>Произвольный</PresentationFormat>
  <Paragraphs>71</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Office Theme</vt:lpstr>
      <vt:lpstr>Слайд 1</vt:lpstr>
      <vt:lpstr>Слайд 2</vt:lpstr>
      <vt:lpstr>Слайд 3</vt:lpstr>
      <vt:lpstr>Слайд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Колчанова Татьяна Васильевна</dc:creator>
  <cp:lastModifiedBy>Admin</cp:lastModifiedBy>
  <cp:revision>110</cp:revision>
  <dcterms:modified xsi:type="dcterms:W3CDTF">2023-03-03T10:50:19Z</dcterms:modified>
</cp:coreProperties>
</file>